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3" r:id="rId1"/>
  </p:sldMasterIdLst>
  <p:sldIdLst>
    <p:sldId id="403"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3" r:id="rId29"/>
    <p:sldId id="285" r:id="rId30"/>
    <p:sldId id="287" r:id="rId31"/>
    <p:sldId id="288" r:id="rId32"/>
    <p:sldId id="289" r:id="rId33"/>
    <p:sldId id="290" r:id="rId34"/>
    <p:sldId id="291" r:id="rId35"/>
    <p:sldId id="292" r:id="rId36"/>
    <p:sldId id="294" r:id="rId37"/>
    <p:sldId id="296" r:id="rId38"/>
    <p:sldId id="298" r:id="rId39"/>
    <p:sldId id="300" r:id="rId40"/>
    <p:sldId id="302" r:id="rId41"/>
    <p:sldId id="304" r:id="rId42"/>
    <p:sldId id="305" r:id="rId43"/>
    <p:sldId id="306" r:id="rId44"/>
    <p:sldId id="307" r:id="rId45"/>
    <p:sldId id="309" r:id="rId46"/>
    <p:sldId id="310" r:id="rId47"/>
    <p:sldId id="311" r:id="rId48"/>
    <p:sldId id="313" r:id="rId49"/>
    <p:sldId id="315" r:id="rId50"/>
    <p:sldId id="317" r:id="rId51"/>
    <p:sldId id="318" r:id="rId52"/>
    <p:sldId id="320" r:id="rId53"/>
    <p:sldId id="322" r:id="rId54"/>
    <p:sldId id="324" r:id="rId55"/>
    <p:sldId id="326" r:id="rId56"/>
    <p:sldId id="328" r:id="rId57"/>
    <p:sldId id="329" r:id="rId58"/>
    <p:sldId id="330" r:id="rId59"/>
    <p:sldId id="332" r:id="rId60"/>
    <p:sldId id="333" r:id="rId61"/>
    <p:sldId id="335" r:id="rId62"/>
    <p:sldId id="337" r:id="rId63"/>
    <p:sldId id="339" r:id="rId64"/>
    <p:sldId id="340" r:id="rId65"/>
    <p:sldId id="343" r:id="rId66"/>
    <p:sldId id="345" r:id="rId67"/>
    <p:sldId id="346" r:id="rId68"/>
    <p:sldId id="347" r:id="rId69"/>
    <p:sldId id="348" r:id="rId70"/>
    <p:sldId id="349" r:id="rId71"/>
    <p:sldId id="350" r:id="rId72"/>
    <p:sldId id="351" r:id="rId73"/>
    <p:sldId id="352" r:id="rId74"/>
    <p:sldId id="353" r:id="rId75"/>
    <p:sldId id="354" r:id="rId76"/>
    <p:sldId id="355" r:id="rId77"/>
    <p:sldId id="356" r:id="rId78"/>
    <p:sldId id="357" r:id="rId79"/>
    <p:sldId id="358" r:id="rId80"/>
    <p:sldId id="359" r:id="rId81"/>
    <p:sldId id="360" r:id="rId82"/>
    <p:sldId id="361" r:id="rId83"/>
    <p:sldId id="362" r:id="rId84"/>
    <p:sldId id="363" r:id="rId85"/>
    <p:sldId id="364" r:id="rId86"/>
    <p:sldId id="365" r:id="rId87"/>
    <p:sldId id="366" r:id="rId88"/>
    <p:sldId id="367" r:id="rId89"/>
    <p:sldId id="368" r:id="rId90"/>
    <p:sldId id="369" r:id="rId91"/>
    <p:sldId id="370" r:id="rId92"/>
    <p:sldId id="371" r:id="rId93"/>
    <p:sldId id="373" r:id="rId94"/>
    <p:sldId id="374" r:id="rId95"/>
    <p:sldId id="377" r:id="rId96"/>
    <p:sldId id="378" r:id="rId97"/>
    <p:sldId id="379" r:id="rId98"/>
    <p:sldId id="380" r:id="rId99"/>
    <p:sldId id="381" r:id="rId100"/>
    <p:sldId id="382" r:id="rId101"/>
    <p:sldId id="383" r:id="rId102"/>
    <p:sldId id="384" r:id="rId103"/>
    <p:sldId id="385" r:id="rId104"/>
    <p:sldId id="386" r:id="rId105"/>
    <p:sldId id="344" r:id="rId106"/>
    <p:sldId id="388" r:id="rId107"/>
    <p:sldId id="390" r:id="rId108"/>
    <p:sldId id="391" r:id="rId109"/>
    <p:sldId id="392" r:id="rId110"/>
    <p:sldId id="393" r:id="rId111"/>
    <p:sldId id="395" r:id="rId112"/>
    <p:sldId id="396" r:id="rId113"/>
    <p:sldId id="397" r:id="rId114"/>
    <p:sldId id="399" r:id="rId115"/>
    <p:sldId id="400" r:id="rId116"/>
    <p:sldId id="401" r:id="rId117"/>
    <p:sldId id="402" r:id="rId118"/>
    <p:sldId id="404"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73" d="100"/>
          <a:sy n="73" d="100"/>
        </p:scale>
        <p:origin x="91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C2E33-F105-62BA-5360-C59A13E258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2A1DE1B-9F04-0023-0FE8-A767FCFF0B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12D0762-A696-B13B-9D86-A0887DAB650A}"/>
              </a:ext>
            </a:extLst>
          </p:cNvPr>
          <p:cNvSpPr>
            <a:spLocks noGrp="1"/>
          </p:cNvSpPr>
          <p:nvPr>
            <p:ph type="dt" sz="half" idx="10"/>
          </p:nvPr>
        </p:nvSpPr>
        <p:spPr/>
        <p:txBody>
          <a:bodyPr/>
          <a:lstStyle/>
          <a:p>
            <a:fld id="{AF8F060B-DDEB-4BE1-AB7A-06FBEF9B1D5B}" type="datetimeFigureOut">
              <a:rPr lang="en-IN" smtClean="0"/>
              <a:t>09-01-2025</a:t>
            </a:fld>
            <a:endParaRPr lang="en-IN"/>
          </a:p>
        </p:txBody>
      </p:sp>
      <p:sp>
        <p:nvSpPr>
          <p:cNvPr id="5" name="Footer Placeholder 4">
            <a:extLst>
              <a:ext uri="{FF2B5EF4-FFF2-40B4-BE49-F238E27FC236}">
                <a16:creationId xmlns:a16="http://schemas.microsoft.com/office/drawing/2014/main" id="{9B9462FA-E9F3-EE33-9ABB-07C4679281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1A0DE8-3CA5-CA92-6EEA-CB2D87863466}"/>
              </a:ext>
            </a:extLst>
          </p:cNvPr>
          <p:cNvSpPr>
            <a:spLocks noGrp="1"/>
          </p:cNvSpPr>
          <p:nvPr>
            <p:ph type="sldNum" sz="quarter" idx="12"/>
          </p:nvPr>
        </p:nvSpPr>
        <p:spPr/>
        <p:txBody>
          <a:bodyPr/>
          <a:lstStyle/>
          <a:p>
            <a:fld id="{C1CF8717-4E45-4D8C-B4DA-0533C7621598}" type="slidenum">
              <a:rPr lang="en-IN" smtClean="0"/>
              <a:t>‹#›</a:t>
            </a:fld>
            <a:endParaRPr lang="en-IN"/>
          </a:p>
        </p:txBody>
      </p:sp>
    </p:spTree>
    <p:extLst>
      <p:ext uri="{BB962C8B-B14F-4D97-AF65-F5344CB8AC3E}">
        <p14:creationId xmlns:p14="http://schemas.microsoft.com/office/powerpoint/2010/main" val="1882958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2C67C-C75C-C9F7-4AA1-659E821BDCF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C9AFFA8-ED80-1B09-4E17-3B861B29C0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E99502-78D8-25BF-41FA-3EC0A27154EB}"/>
              </a:ext>
            </a:extLst>
          </p:cNvPr>
          <p:cNvSpPr>
            <a:spLocks noGrp="1"/>
          </p:cNvSpPr>
          <p:nvPr>
            <p:ph type="dt" sz="half" idx="10"/>
          </p:nvPr>
        </p:nvSpPr>
        <p:spPr/>
        <p:txBody>
          <a:bodyPr/>
          <a:lstStyle/>
          <a:p>
            <a:fld id="{AF8F060B-DDEB-4BE1-AB7A-06FBEF9B1D5B}" type="datetimeFigureOut">
              <a:rPr lang="en-IN" smtClean="0"/>
              <a:t>09-01-2025</a:t>
            </a:fld>
            <a:endParaRPr lang="en-IN"/>
          </a:p>
        </p:txBody>
      </p:sp>
      <p:sp>
        <p:nvSpPr>
          <p:cNvPr id="5" name="Footer Placeholder 4">
            <a:extLst>
              <a:ext uri="{FF2B5EF4-FFF2-40B4-BE49-F238E27FC236}">
                <a16:creationId xmlns:a16="http://schemas.microsoft.com/office/drawing/2014/main" id="{1A72AE72-8E1D-8474-8CB8-5842916FB2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56FB1F-788D-09B5-244D-D483836B6917}"/>
              </a:ext>
            </a:extLst>
          </p:cNvPr>
          <p:cNvSpPr>
            <a:spLocks noGrp="1"/>
          </p:cNvSpPr>
          <p:nvPr>
            <p:ph type="sldNum" sz="quarter" idx="12"/>
          </p:nvPr>
        </p:nvSpPr>
        <p:spPr/>
        <p:txBody>
          <a:bodyPr/>
          <a:lstStyle/>
          <a:p>
            <a:fld id="{C1CF8717-4E45-4D8C-B4DA-0533C7621598}" type="slidenum">
              <a:rPr lang="en-IN" smtClean="0"/>
              <a:t>‹#›</a:t>
            </a:fld>
            <a:endParaRPr lang="en-IN"/>
          </a:p>
        </p:txBody>
      </p:sp>
    </p:spTree>
    <p:extLst>
      <p:ext uri="{BB962C8B-B14F-4D97-AF65-F5344CB8AC3E}">
        <p14:creationId xmlns:p14="http://schemas.microsoft.com/office/powerpoint/2010/main" val="2112143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0E18BE-FE6F-D662-5AF2-6A6D857BEE3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9D0B492-697A-5CCD-A42E-A31481D783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62F740-9E18-8FDB-DDEA-6C3B8D635B9D}"/>
              </a:ext>
            </a:extLst>
          </p:cNvPr>
          <p:cNvSpPr>
            <a:spLocks noGrp="1"/>
          </p:cNvSpPr>
          <p:nvPr>
            <p:ph type="dt" sz="half" idx="10"/>
          </p:nvPr>
        </p:nvSpPr>
        <p:spPr/>
        <p:txBody>
          <a:bodyPr/>
          <a:lstStyle/>
          <a:p>
            <a:fld id="{AF8F060B-DDEB-4BE1-AB7A-06FBEF9B1D5B}" type="datetimeFigureOut">
              <a:rPr lang="en-IN" smtClean="0"/>
              <a:t>09-01-2025</a:t>
            </a:fld>
            <a:endParaRPr lang="en-IN"/>
          </a:p>
        </p:txBody>
      </p:sp>
      <p:sp>
        <p:nvSpPr>
          <p:cNvPr id="5" name="Footer Placeholder 4">
            <a:extLst>
              <a:ext uri="{FF2B5EF4-FFF2-40B4-BE49-F238E27FC236}">
                <a16:creationId xmlns:a16="http://schemas.microsoft.com/office/drawing/2014/main" id="{C9C81D97-7129-ED88-6B11-B9EA927406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A92DB0-5E8F-C9DB-CFFF-2870A2FC8AFC}"/>
              </a:ext>
            </a:extLst>
          </p:cNvPr>
          <p:cNvSpPr>
            <a:spLocks noGrp="1"/>
          </p:cNvSpPr>
          <p:nvPr>
            <p:ph type="sldNum" sz="quarter" idx="12"/>
          </p:nvPr>
        </p:nvSpPr>
        <p:spPr/>
        <p:txBody>
          <a:bodyPr/>
          <a:lstStyle/>
          <a:p>
            <a:fld id="{C1CF8717-4E45-4D8C-B4DA-0533C7621598}" type="slidenum">
              <a:rPr lang="en-IN" smtClean="0"/>
              <a:t>‹#›</a:t>
            </a:fld>
            <a:endParaRPr lang="en-IN"/>
          </a:p>
        </p:txBody>
      </p:sp>
    </p:spTree>
    <p:extLst>
      <p:ext uri="{BB962C8B-B14F-4D97-AF65-F5344CB8AC3E}">
        <p14:creationId xmlns:p14="http://schemas.microsoft.com/office/powerpoint/2010/main" val="95894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147C8-E372-FC69-94F9-1A1AF257939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25285B3-DD57-99E6-7C66-21831FE69E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5B651C-55EF-CFC3-8DFE-2CFF9423521D}"/>
              </a:ext>
            </a:extLst>
          </p:cNvPr>
          <p:cNvSpPr>
            <a:spLocks noGrp="1"/>
          </p:cNvSpPr>
          <p:nvPr>
            <p:ph type="dt" sz="half" idx="10"/>
          </p:nvPr>
        </p:nvSpPr>
        <p:spPr/>
        <p:txBody>
          <a:bodyPr/>
          <a:lstStyle/>
          <a:p>
            <a:fld id="{AF8F060B-DDEB-4BE1-AB7A-06FBEF9B1D5B}" type="datetimeFigureOut">
              <a:rPr lang="en-IN" smtClean="0"/>
              <a:t>09-01-2025</a:t>
            </a:fld>
            <a:endParaRPr lang="en-IN"/>
          </a:p>
        </p:txBody>
      </p:sp>
      <p:sp>
        <p:nvSpPr>
          <p:cNvPr id="5" name="Footer Placeholder 4">
            <a:extLst>
              <a:ext uri="{FF2B5EF4-FFF2-40B4-BE49-F238E27FC236}">
                <a16:creationId xmlns:a16="http://schemas.microsoft.com/office/drawing/2014/main" id="{F173C0BA-225A-0540-2BC2-ABE7979962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2C9251-ABA1-F504-2CC0-E7E0CE791862}"/>
              </a:ext>
            </a:extLst>
          </p:cNvPr>
          <p:cNvSpPr>
            <a:spLocks noGrp="1"/>
          </p:cNvSpPr>
          <p:nvPr>
            <p:ph type="sldNum" sz="quarter" idx="12"/>
          </p:nvPr>
        </p:nvSpPr>
        <p:spPr/>
        <p:txBody>
          <a:bodyPr/>
          <a:lstStyle/>
          <a:p>
            <a:fld id="{C1CF8717-4E45-4D8C-B4DA-0533C7621598}" type="slidenum">
              <a:rPr lang="en-IN" smtClean="0"/>
              <a:t>‹#›</a:t>
            </a:fld>
            <a:endParaRPr lang="en-IN"/>
          </a:p>
        </p:txBody>
      </p:sp>
    </p:spTree>
    <p:extLst>
      <p:ext uri="{BB962C8B-B14F-4D97-AF65-F5344CB8AC3E}">
        <p14:creationId xmlns:p14="http://schemas.microsoft.com/office/powerpoint/2010/main" val="2488739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7454B-0E7C-EF8C-1785-C2CEA4A7C3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6726CB8-B35C-A280-1A4B-93E32599C2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099159-D81C-BD76-B248-7C84468C78D9}"/>
              </a:ext>
            </a:extLst>
          </p:cNvPr>
          <p:cNvSpPr>
            <a:spLocks noGrp="1"/>
          </p:cNvSpPr>
          <p:nvPr>
            <p:ph type="dt" sz="half" idx="10"/>
          </p:nvPr>
        </p:nvSpPr>
        <p:spPr/>
        <p:txBody>
          <a:bodyPr/>
          <a:lstStyle/>
          <a:p>
            <a:fld id="{AF8F060B-DDEB-4BE1-AB7A-06FBEF9B1D5B}" type="datetimeFigureOut">
              <a:rPr lang="en-IN" smtClean="0"/>
              <a:t>09-01-2025</a:t>
            </a:fld>
            <a:endParaRPr lang="en-IN"/>
          </a:p>
        </p:txBody>
      </p:sp>
      <p:sp>
        <p:nvSpPr>
          <p:cNvPr id="5" name="Footer Placeholder 4">
            <a:extLst>
              <a:ext uri="{FF2B5EF4-FFF2-40B4-BE49-F238E27FC236}">
                <a16:creationId xmlns:a16="http://schemas.microsoft.com/office/drawing/2014/main" id="{09AFB347-3C7D-8756-F8E9-F9050818D9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148E85-C082-8439-B4B5-AF7676749298}"/>
              </a:ext>
            </a:extLst>
          </p:cNvPr>
          <p:cNvSpPr>
            <a:spLocks noGrp="1"/>
          </p:cNvSpPr>
          <p:nvPr>
            <p:ph type="sldNum" sz="quarter" idx="12"/>
          </p:nvPr>
        </p:nvSpPr>
        <p:spPr/>
        <p:txBody>
          <a:bodyPr/>
          <a:lstStyle/>
          <a:p>
            <a:fld id="{C1CF8717-4E45-4D8C-B4DA-0533C7621598}" type="slidenum">
              <a:rPr lang="en-IN" smtClean="0"/>
              <a:t>‹#›</a:t>
            </a:fld>
            <a:endParaRPr lang="en-IN"/>
          </a:p>
        </p:txBody>
      </p:sp>
    </p:spTree>
    <p:extLst>
      <p:ext uri="{BB962C8B-B14F-4D97-AF65-F5344CB8AC3E}">
        <p14:creationId xmlns:p14="http://schemas.microsoft.com/office/powerpoint/2010/main" val="408049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B4C1E-564C-E1E5-0539-69120D119B6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104BE1-606F-CFCF-F4CE-1B33D44732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CDA4606-4A29-C028-06EB-29D659E365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F75FA1F-58B3-9598-F19E-F855274E78F6}"/>
              </a:ext>
            </a:extLst>
          </p:cNvPr>
          <p:cNvSpPr>
            <a:spLocks noGrp="1"/>
          </p:cNvSpPr>
          <p:nvPr>
            <p:ph type="dt" sz="half" idx="10"/>
          </p:nvPr>
        </p:nvSpPr>
        <p:spPr/>
        <p:txBody>
          <a:bodyPr/>
          <a:lstStyle/>
          <a:p>
            <a:fld id="{AF8F060B-DDEB-4BE1-AB7A-06FBEF9B1D5B}" type="datetimeFigureOut">
              <a:rPr lang="en-IN" smtClean="0"/>
              <a:t>09-01-2025</a:t>
            </a:fld>
            <a:endParaRPr lang="en-IN"/>
          </a:p>
        </p:txBody>
      </p:sp>
      <p:sp>
        <p:nvSpPr>
          <p:cNvPr id="6" name="Footer Placeholder 5">
            <a:extLst>
              <a:ext uri="{FF2B5EF4-FFF2-40B4-BE49-F238E27FC236}">
                <a16:creationId xmlns:a16="http://schemas.microsoft.com/office/drawing/2014/main" id="{3F52180B-C056-301A-7C44-4BCA28DFFC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0E6DA0-1610-BC1C-5C1A-31D110D48D49}"/>
              </a:ext>
            </a:extLst>
          </p:cNvPr>
          <p:cNvSpPr>
            <a:spLocks noGrp="1"/>
          </p:cNvSpPr>
          <p:nvPr>
            <p:ph type="sldNum" sz="quarter" idx="12"/>
          </p:nvPr>
        </p:nvSpPr>
        <p:spPr/>
        <p:txBody>
          <a:bodyPr/>
          <a:lstStyle/>
          <a:p>
            <a:fld id="{C1CF8717-4E45-4D8C-B4DA-0533C7621598}" type="slidenum">
              <a:rPr lang="en-IN" smtClean="0"/>
              <a:t>‹#›</a:t>
            </a:fld>
            <a:endParaRPr lang="en-IN"/>
          </a:p>
        </p:txBody>
      </p:sp>
    </p:spTree>
    <p:extLst>
      <p:ext uri="{BB962C8B-B14F-4D97-AF65-F5344CB8AC3E}">
        <p14:creationId xmlns:p14="http://schemas.microsoft.com/office/powerpoint/2010/main" val="1621347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77E30-693A-EA1B-E251-E6FCB013212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0514242-D119-345E-9581-77268D5FAB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37AAAF-5041-3CDA-E2E7-1B20D1B5F5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64123C3-7DEA-4F7B-A8D7-2673E43D2B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98D4CD-238B-F0E8-5570-D9EC2FE531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16D98DD-D257-B7FA-AE9D-11E56903A518}"/>
              </a:ext>
            </a:extLst>
          </p:cNvPr>
          <p:cNvSpPr>
            <a:spLocks noGrp="1"/>
          </p:cNvSpPr>
          <p:nvPr>
            <p:ph type="dt" sz="half" idx="10"/>
          </p:nvPr>
        </p:nvSpPr>
        <p:spPr/>
        <p:txBody>
          <a:bodyPr/>
          <a:lstStyle/>
          <a:p>
            <a:fld id="{AF8F060B-DDEB-4BE1-AB7A-06FBEF9B1D5B}" type="datetimeFigureOut">
              <a:rPr lang="en-IN" smtClean="0"/>
              <a:t>09-01-2025</a:t>
            </a:fld>
            <a:endParaRPr lang="en-IN"/>
          </a:p>
        </p:txBody>
      </p:sp>
      <p:sp>
        <p:nvSpPr>
          <p:cNvPr id="8" name="Footer Placeholder 7">
            <a:extLst>
              <a:ext uri="{FF2B5EF4-FFF2-40B4-BE49-F238E27FC236}">
                <a16:creationId xmlns:a16="http://schemas.microsoft.com/office/drawing/2014/main" id="{D69E0F75-8308-95C3-C894-CB6D45E0247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4647522-0428-C805-43EE-61AA54AB3FE8}"/>
              </a:ext>
            </a:extLst>
          </p:cNvPr>
          <p:cNvSpPr>
            <a:spLocks noGrp="1"/>
          </p:cNvSpPr>
          <p:nvPr>
            <p:ph type="sldNum" sz="quarter" idx="12"/>
          </p:nvPr>
        </p:nvSpPr>
        <p:spPr/>
        <p:txBody>
          <a:bodyPr/>
          <a:lstStyle/>
          <a:p>
            <a:fld id="{C1CF8717-4E45-4D8C-B4DA-0533C7621598}" type="slidenum">
              <a:rPr lang="en-IN" smtClean="0"/>
              <a:t>‹#›</a:t>
            </a:fld>
            <a:endParaRPr lang="en-IN"/>
          </a:p>
        </p:txBody>
      </p:sp>
    </p:spTree>
    <p:extLst>
      <p:ext uri="{BB962C8B-B14F-4D97-AF65-F5344CB8AC3E}">
        <p14:creationId xmlns:p14="http://schemas.microsoft.com/office/powerpoint/2010/main" val="2859990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8B743-DD70-5C5B-ACE2-3E896B01ECC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63C56A1-A7FD-3B40-F827-55FD47CC2108}"/>
              </a:ext>
            </a:extLst>
          </p:cNvPr>
          <p:cNvSpPr>
            <a:spLocks noGrp="1"/>
          </p:cNvSpPr>
          <p:nvPr>
            <p:ph type="dt" sz="half" idx="10"/>
          </p:nvPr>
        </p:nvSpPr>
        <p:spPr/>
        <p:txBody>
          <a:bodyPr/>
          <a:lstStyle/>
          <a:p>
            <a:fld id="{AF8F060B-DDEB-4BE1-AB7A-06FBEF9B1D5B}" type="datetimeFigureOut">
              <a:rPr lang="en-IN" smtClean="0"/>
              <a:t>09-01-2025</a:t>
            </a:fld>
            <a:endParaRPr lang="en-IN"/>
          </a:p>
        </p:txBody>
      </p:sp>
      <p:sp>
        <p:nvSpPr>
          <p:cNvPr id="4" name="Footer Placeholder 3">
            <a:extLst>
              <a:ext uri="{FF2B5EF4-FFF2-40B4-BE49-F238E27FC236}">
                <a16:creationId xmlns:a16="http://schemas.microsoft.com/office/drawing/2014/main" id="{E34AF0FB-50D2-5D77-1449-EF04216D243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7955124-89D7-CBD5-3E7B-F2FF7B088F5A}"/>
              </a:ext>
            </a:extLst>
          </p:cNvPr>
          <p:cNvSpPr>
            <a:spLocks noGrp="1"/>
          </p:cNvSpPr>
          <p:nvPr>
            <p:ph type="sldNum" sz="quarter" idx="12"/>
          </p:nvPr>
        </p:nvSpPr>
        <p:spPr/>
        <p:txBody>
          <a:bodyPr/>
          <a:lstStyle/>
          <a:p>
            <a:fld id="{C1CF8717-4E45-4D8C-B4DA-0533C7621598}" type="slidenum">
              <a:rPr lang="en-IN" smtClean="0"/>
              <a:t>‹#›</a:t>
            </a:fld>
            <a:endParaRPr lang="en-IN"/>
          </a:p>
        </p:txBody>
      </p:sp>
    </p:spTree>
    <p:extLst>
      <p:ext uri="{BB962C8B-B14F-4D97-AF65-F5344CB8AC3E}">
        <p14:creationId xmlns:p14="http://schemas.microsoft.com/office/powerpoint/2010/main" val="1189507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5465F5-AEEE-ECA4-EF34-06B1045B7BC5}"/>
              </a:ext>
            </a:extLst>
          </p:cNvPr>
          <p:cNvSpPr>
            <a:spLocks noGrp="1"/>
          </p:cNvSpPr>
          <p:nvPr>
            <p:ph type="dt" sz="half" idx="10"/>
          </p:nvPr>
        </p:nvSpPr>
        <p:spPr/>
        <p:txBody>
          <a:bodyPr/>
          <a:lstStyle/>
          <a:p>
            <a:fld id="{AF8F060B-DDEB-4BE1-AB7A-06FBEF9B1D5B}" type="datetimeFigureOut">
              <a:rPr lang="en-IN" smtClean="0"/>
              <a:t>09-01-2025</a:t>
            </a:fld>
            <a:endParaRPr lang="en-IN"/>
          </a:p>
        </p:txBody>
      </p:sp>
      <p:sp>
        <p:nvSpPr>
          <p:cNvPr id="3" name="Footer Placeholder 2">
            <a:extLst>
              <a:ext uri="{FF2B5EF4-FFF2-40B4-BE49-F238E27FC236}">
                <a16:creationId xmlns:a16="http://schemas.microsoft.com/office/drawing/2014/main" id="{119D8A59-5546-4620-CCFB-BC5F8450579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1EDBE45-EDDE-AD68-64D9-66686CF7ADBA}"/>
              </a:ext>
            </a:extLst>
          </p:cNvPr>
          <p:cNvSpPr>
            <a:spLocks noGrp="1"/>
          </p:cNvSpPr>
          <p:nvPr>
            <p:ph type="sldNum" sz="quarter" idx="12"/>
          </p:nvPr>
        </p:nvSpPr>
        <p:spPr/>
        <p:txBody>
          <a:bodyPr/>
          <a:lstStyle/>
          <a:p>
            <a:fld id="{C1CF8717-4E45-4D8C-B4DA-0533C7621598}" type="slidenum">
              <a:rPr lang="en-IN" smtClean="0"/>
              <a:t>‹#›</a:t>
            </a:fld>
            <a:endParaRPr lang="en-IN"/>
          </a:p>
        </p:txBody>
      </p:sp>
    </p:spTree>
    <p:extLst>
      <p:ext uri="{BB962C8B-B14F-4D97-AF65-F5344CB8AC3E}">
        <p14:creationId xmlns:p14="http://schemas.microsoft.com/office/powerpoint/2010/main" val="1411823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5AC24-4810-F755-866A-0FB1C60A39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25DE057-CF09-4A60-0420-CD8FE929E7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0FD8051-498D-D173-FFE8-09B7564A55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D16F69-918C-1C10-6E46-AEB803A46251}"/>
              </a:ext>
            </a:extLst>
          </p:cNvPr>
          <p:cNvSpPr>
            <a:spLocks noGrp="1"/>
          </p:cNvSpPr>
          <p:nvPr>
            <p:ph type="dt" sz="half" idx="10"/>
          </p:nvPr>
        </p:nvSpPr>
        <p:spPr/>
        <p:txBody>
          <a:bodyPr/>
          <a:lstStyle/>
          <a:p>
            <a:fld id="{AF8F060B-DDEB-4BE1-AB7A-06FBEF9B1D5B}" type="datetimeFigureOut">
              <a:rPr lang="en-IN" smtClean="0"/>
              <a:t>09-01-2025</a:t>
            </a:fld>
            <a:endParaRPr lang="en-IN"/>
          </a:p>
        </p:txBody>
      </p:sp>
      <p:sp>
        <p:nvSpPr>
          <p:cNvPr id="6" name="Footer Placeholder 5">
            <a:extLst>
              <a:ext uri="{FF2B5EF4-FFF2-40B4-BE49-F238E27FC236}">
                <a16:creationId xmlns:a16="http://schemas.microsoft.com/office/drawing/2014/main" id="{08B4E30D-E7E1-BB73-668C-5F6EF6A7AFC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5D1067-FF29-7B0E-1785-566612FBC26E}"/>
              </a:ext>
            </a:extLst>
          </p:cNvPr>
          <p:cNvSpPr>
            <a:spLocks noGrp="1"/>
          </p:cNvSpPr>
          <p:nvPr>
            <p:ph type="sldNum" sz="quarter" idx="12"/>
          </p:nvPr>
        </p:nvSpPr>
        <p:spPr/>
        <p:txBody>
          <a:bodyPr/>
          <a:lstStyle/>
          <a:p>
            <a:fld id="{C1CF8717-4E45-4D8C-B4DA-0533C7621598}" type="slidenum">
              <a:rPr lang="en-IN" smtClean="0"/>
              <a:t>‹#›</a:t>
            </a:fld>
            <a:endParaRPr lang="en-IN"/>
          </a:p>
        </p:txBody>
      </p:sp>
    </p:spTree>
    <p:extLst>
      <p:ext uri="{BB962C8B-B14F-4D97-AF65-F5344CB8AC3E}">
        <p14:creationId xmlns:p14="http://schemas.microsoft.com/office/powerpoint/2010/main" val="675386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15A97-FC6E-4284-8CE9-17116944A0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8BFF7C9-38B2-01AF-8910-8A077299A7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C298055-47C9-D29A-87D2-72AD14E20A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ADE675-09C3-56F6-B091-9C0E4FB81410}"/>
              </a:ext>
            </a:extLst>
          </p:cNvPr>
          <p:cNvSpPr>
            <a:spLocks noGrp="1"/>
          </p:cNvSpPr>
          <p:nvPr>
            <p:ph type="dt" sz="half" idx="10"/>
          </p:nvPr>
        </p:nvSpPr>
        <p:spPr/>
        <p:txBody>
          <a:bodyPr/>
          <a:lstStyle/>
          <a:p>
            <a:fld id="{AF8F060B-DDEB-4BE1-AB7A-06FBEF9B1D5B}" type="datetimeFigureOut">
              <a:rPr lang="en-IN" smtClean="0"/>
              <a:t>09-01-2025</a:t>
            </a:fld>
            <a:endParaRPr lang="en-IN"/>
          </a:p>
        </p:txBody>
      </p:sp>
      <p:sp>
        <p:nvSpPr>
          <p:cNvPr id="6" name="Footer Placeholder 5">
            <a:extLst>
              <a:ext uri="{FF2B5EF4-FFF2-40B4-BE49-F238E27FC236}">
                <a16:creationId xmlns:a16="http://schemas.microsoft.com/office/drawing/2014/main" id="{94D064A6-23F8-DAAB-D2EB-DC0FBB6371F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576E2FA-D3B4-9970-92AE-0EA763DBF314}"/>
              </a:ext>
            </a:extLst>
          </p:cNvPr>
          <p:cNvSpPr>
            <a:spLocks noGrp="1"/>
          </p:cNvSpPr>
          <p:nvPr>
            <p:ph type="sldNum" sz="quarter" idx="12"/>
          </p:nvPr>
        </p:nvSpPr>
        <p:spPr/>
        <p:txBody>
          <a:bodyPr/>
          <a:lstStyle/>
          <a:p>
            <a:fld id="{C1CF8717-4E45-4D8C-B4DA-0533C7621598}" type="slidenum">
              <a:rPr lang="en-IN" smtClean="0"/>
              <a:t>‹#›</a:t>
            </a:fld>
            <a:endParaRPr lang="en-IN"/>
          </a:p>
        </p:txBody>
      </p:sp>
    </p:spTree>
    <p:extLst>
      <p:ext uri="{BB962C8B-B14F-4D97-AF65-F5344CB8AC3E}">
        <p14:creationId xmlns:p14="http://schemas.microsoft.com/office/powerpoint/2010/main" val="3448126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C2B44D-CFB7-D97D-0C37-FC74E2B6A7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EA2D648-ED83-7E43-FEDD-1352C5644E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197605-49E8-3152-F0B4-CE78EF2D0F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8F060B-DDEB-4BE1-AB7A-06FBEF9B1D5B}" type="datetimeFigureOut">
              <a:rPr lang="en-IN" smtClean="0"/>
              <a:t>09-01-2025</a:t>
            </a:fld>
            <a:endParaRPr lang="en-IN"/>
          </a:p>
        </p:txBody>
      </p:sp>
      <p:sp>
        <p:nvSpPr>
          <p:cNvPr id="5" name="Footer Placeholder 4">
            <a:extLst>
              <a:ext uri="{FF2B5EF4-FFF2-40B4-BE49-F238E27FC236}">
                <a16:creationId xmlns:a16="http://schemas.microsoft.com/office/drawing/2014/main" id="{D2B53EF6-3812-FF20-4711-116BEDE66E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0E3EB07-050B-D25A-3EEF-31B6AD6D38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CF8717-4E45-4D8C-B4DA-0533C7621598}" type="slidenum">
              <a:rPr lang="en-IN" smtClean="0"/>
              <a:t>‹#›</a:t>
            </a:fld>
            <a:endParaRPr lang="en-IN"/>
          </a:p>
        </p:txBody>
      </p:sp>
    </p:spTree>
    <p:extLst>
      <p:ext uri="{BB962C8B-B14F-4D97-AF65-F5344CB8AC3E}">
        <p14:creationId xmlns:p14="http://schemas.microsoft.com/office/powerpoint/2010/main" val="2322129199"/>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http://13.127.120.228/wondercms/home"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cwe.mitre.org/data/definitions/548.html"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owasp.org/www-community/attacks/SQL_Injection"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13.127.120.228/login/admin.php"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13.127.120.228/login/admin.php"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13.127.120.228/products/details.php?p_id=5"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owasp.org/www-chapter-ghana/"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13.127.120.228/products/details.php?p_id=4"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13.127.120.228/products/details.php?p_id=29"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Cross-site_scripting" TargetMode="External"/><Relationship Id="rId2" Type="http://schemas.openxmlformats.org/officeDocument/2006/relationships/hyperlink" Target="https://owasp.org/www-community/attacks/xss/"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13.127.120.228/"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13.127.120.228/"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13.127.120.228/products.php?cat=1"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www.securitytracker.com/"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13.127.120.228/"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13.127.120.228/products.php?cat=3" TargetMode="External"/><Relationship Id="rId2" Type="http://schemas.openxmlformats.org/officeDocument/2006/relationships/hyperlink" Target="http://13.127.120.228/products.php?cat=2"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13.127.120.228/static/images/uploads/products/2socks.jpeg"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13.127.120.228/login/customer.php"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8D5D8-00B8-A90C-93BF-1FA363B62F92}"/>
              </a:ext>
            </a:extLst>
          </p:cNvPr>
          <p:cNvSpPr>
            <a:spLocks noGrp="1"/>
          </p:cNvSpPr>
          <p:nvPr>
            <p:ph type="title"/>
          </p:nvPr>
        </p:nvSpPr>
        <p:spPr>
          <a:xfrm>
            <a:off x="838200" y="3012141"/>
            <a:ext cx="10515600" cy="1099018"/>
          </a:xfrm>
        </p:spPr>
        <p:txBody>
          <a:bodyPr>
            <a:noAutofit/>
          </a:bodyPr>
          <a:lstStyle/>
          <a:p>
            <a:pPr algn="ctr"/>
            <a:r>
              <a:rPr lang="en-IN" sz="9600" dirty="0"/>
              <a:t>Lifestyle Store</a:t>
            </a:r>
            <a:br>
              <a:rPr lang="en-IN" sz="9600" dirty="0"/>
            </a:br>
            <a:r>
              <a:rPr lang="en-US" sz="3200" dirty="0"/>
              <a:t>Detailed Developer Report </a:t>
            </a:r>
            <a:br>
              <a:rPr lang="en-US" sz="6000" dirty="0"/>
            </a:br>
            <a:endParaRPr lang="en-IN" sz="9600" dirty="0"/>
          </a:p>
        </p:txBody>
      </p:sp>
    </p:spTree>
    <p:extLst>
      <p:ext uri="{BB962C8B-B14F-4D97-AF65-F5344CB8AC3E}">
        <p14:creationId xmlns:p14="http://schemas.microsoft.com/office/powerpoint/2010/main" val="1835717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2E561F-1E5D-D04A-274A-7C8AD92B0987}"/>
              </a:ext>
            </a:extLst>
          </p:cNvPr>
          <p:cNvSpPr>
            <a:spLocks noGrp="1"/>
          </p:cNvSpPr>
          <p:nvPr>
            <p:ph idx="1"/>
          </p:nvPr>
        </p:nvSpPr>
        <p:spPr>
          <a:xfrm>
            <a:off x="412375" y="475129"/>
            <a:ext cx="11492753" cy="6113930"/>
          </a:xfrm>
        </p:spPr>
        <p:txBody>
          <a:bodyPr/>
          <a:lstStyle/>
          <a:p>
            <a:r>
              <a:rPr lang="en-IN" dirty="0">
                <a:latin typeface="Times New Roman" panose="02020603050405020304" pitchFamily="18" charset="0"/>
                <a:cs typeface="Times New Roman" panose="02020603050405020304" pitchFamily="18" charset="0"/>
              </a:rPr>
              <a:t>Go to the categories option from the homepage of the e-commerce website and click on “T-Shirt”, “Socks” or “Shoes” to get into the URL, you will see products as per the option you have chosen but notice the get parameter in the URL.</a:t>
            </a:r>
          </a:p>
        </p:txBody>
      </p:sp>
      <p:pic>
        <p:nvPicPr>
          <p:cNvPr id="5" name="Picture 4">
            <a:extLst>
              <a:ext uri="{FF2B5EF4-FFF2-40B4-BE49-F238E27FC236}">
                <a16:creationId xmlns:a16="http://schemas.microsoft.com/office/drawing/2014/main" id="{02461AF4-1B55-513E-9D01-F5E522F1B5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831" y="1846730"/>
            <a:ext cx="6102251" cy="453614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824484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45BDDD-06AA-9820-2C5D-FC989F97EF44}"/>
              </a:ext>
            </a:extLst>
          </p:cNvPr>
          <p:cNvSpPr>
            <a:spLocks noGrp="1"/>
          </p:cNvSpPr>
          <p:nvPr>
            <p:ph idx="1"/>
          </p:nvPr>
        </p:nvSpPr>
        <p:spPr>
          <a:xfrm>
            <a:off x="493059" y="367553"/>
            <a:ext cx="11152094" cy="6015318"/>
          </a:xfrm>
        </p:spPr>
        <p:txBody>
          <a:bodyPr>
            <a:normAutofit/>
          </a:bodyPr>
          <a:lstStyle/>
          <a:p>
            <a:pPr marL="0" indent="0">
              <a:buNone/>
            </a:pPr>
            <a:r>
              <a:rPr lang="en-IN" sz="3600" b="1" dirty="0">
                <a:latin typeface="Times New Roman" panose="02020603050405020304" pitchFamily="18" charset="0"/>
                <a:cs typeface="Times New Roman" panose="02020603050405020304" pitchFamily="18" charset="0"/>
              </a:rPr>
              <a:t>Recommendations:</a:t>
            </a:r>
          </a:p>
          <a:p>
            <a:r>
              <a:rPr lang="en-IN" dirty="0">
                <a:latin typeface="Times New Roman" panose="02020603050405020304" pitchFamily="18" charset="0"/>
                <a:cs typeface="Times New Roman" panose="02020603050405020304" pitchFamily="18" charset="0"/>
              </a:rPr>
              <a:t>Better authentication should be provided and re-direction site must be re-checked before action.</a:t>
            </a:r>
          </a:p>
          <a:p>
            <a:r>
              <a:rPr lang="en-IN" dirty="0">
                <a:latin typeface="Times New Roman" panose="02020603050405020304" pitchFamily="18" charset="0"/>
                <a:cs typeface="Times New Roman" panose="02020603050405020304" pitchFamily="18" charset="0"/>
              </a:rPr>
              <a:t>There must be a proper authorization access</a:t>
            </a:r>
          </a:p>
        </p:txBody>
      </p:sp>
    </p:spTree>
    <p:extLst>
      <p:ext uri="{BB962C8B-B14F-4D97-AF65-F5344CB8AC3E}">
        <p14:creationId xmlns:p14="http://schemas.microsoft.com/office/powerpoint/2010/main" val="21774721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ED1F-4806-BE34-994B-E8B93CBB19C5}"/>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359D3314-CF29-84A7-1F4F-CC3DC1E4A337}"/>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https://owasp.org/www-project-web-security-testing-guide/latest/4-Web_Application_Security_Testing/04-Authentication_Testing/11-Testing_Multi-Factor_Authentication</a:t>
            </a:r>
          </a:p>
        </p:txBody>
      </p:sp>
    </p:spTree>
    <p:extLst>
      <p:ext uri="{BB962C8B-B14F-4D97-AF65-F5344CB8AC3E}">
        <p14:creationId xmlns:p14="http://schemas.microsoft.com/office/powerpoint/2010/main" val="26460219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D5747-2A3A-5BA6-4342-367E333D2425}"/>
              </a:ext>
            </a:extLst>
          </p:cNvPr>
          <p:cNvSpPr>
            <a:spLocks noGrp="1"/>
          </p:cNvSpPr>
          <p:nvPr>
            <p:ph type="title"/>
          </p:nvPr>
        </p:nvSpPr>
        <p:spPr>
          <a:xfrm>
            <a:off x="663388" y="365125"/>
            <a:ext cx="10690412" cy="5121275"/>
          </a:xfrm>
        </p:spPr>
        <p:txBody>
          <a:bodyPr/>
          <a:lstStyle/>
          <a:p>
            <a:r>
              <a:rPr lang="en-IN" b="1" dirty="0">
                <a:latin typeface="Times New Roman" panose="02020603050405020304" pitchFamily="18" charset="0"/>
                <a:cs typeface="Times New Roman" panose="02020603050405020304" pitchFamily="18" charset="0"/>
              </a:rPr>
              <a:t>9. MULTIPLE VULNERABILITIES FOUND IN BLOG SITE </a:t>
            </a:r>
            <a:r>
              <a:rPr lang="en-IN" sz="3200" b="1" dirty="0">
                <a:latin typeface="Times New Roman" panose="02020603050405020304" pitchFamily="18" charset="0"/>
                <a:cs typeface="Times New Roman" panose="02020603050405020304" pitchFamily="18" charset="0"/>
              </a:rPr>
              <a:t>(PII LEAKAGE, TEMPORRARY XSS AND MORE)</a:t>
            </a:r>
            <a:br>
              <a:rPr lang="en-IN"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(SEVERE)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56839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290D9-E313-16EA-4E57-F0DEC470F417}"/>
              </a:ext>
            </a:extLst>
          </p:cNvPr>
          <p:cNvSpPr>
            <a:spLocks noGrp="1"/>
          </p:cNvSpPr>
          <p:nvPr>
            <p:ph type="title"/>
          </p:nvPr>
        </p:nvSpPr>
        <p:spPr>
          <a:xfrm>
            <a:off x="430306" y="436845"/>
            <a:ext cx="10690412" cy="1185767"/>
          </a:xfrm>
        </p:spPr>
        <p:txBody>
          <a:bodyPr>
            <a:normAutofit/>
          </a:bodyPr>
          <a:lstStyle/>
          <a:p>
            <a:r>
              <a:rPr lang="en-IN" sz="3100" dirty="0">
                <a:latin typeface="Times New Roman" panose="02020603050405020304" pitchFamily="18" charset="0"/>
                <a:cs typeface="Times New Roman" panose="02020603050405020304" pitchFamily="18" charset="0"/>
              </a:rPr>
              <a:t>Parameters:</a:t>
            </a:r>
            <a:br>
              <a:rPr lang="en-IN" sz="3100" dirty="0">
                <a:latin typeface="Times New Roman" panose="02020603050405020304" pitchFamily="18" charset="0"/>
                <a:cs typeface="Times New Roman" panose="02020603050405020304" pitchFamily="18" charset="0"/>
              </a:rPr>
            </a:br>
            <a:r>
              <a:rPr lang="en-IN" sz="3100" dirty="0">
                <a:latin typeface="Times New Roman" panose="02020603050405020304" pitchFamily="18" charset="0"/>
                <a:cs typeface="Times New Roman" panose="02020603050405020304" pitchFamily="18" charset="0"/>
              </a:rPr>
              <a:t>URL of the blog site: http://13.127.120.228/wondercms/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9846C56-3130-A6F1-24FE-B74131AC945C}"/>
              </a:ext>
            </a:extLst>
          </p:cNvPr>
          <p:cNvSpPr>
            <a:spLocks noGrp="1"/>
          </p:cNvSpPr>
          <p:nvPr>
            <p:ph idx="1"/>
          </p:nvPr>
        </p:nvSpPr>
        <p:spPr>
          <a:xfrm>
            <a:off x="430306" y="1622613"/>
            <a:ext cx="10923494" cy="4554350"/>
          </a:xfrm>
        </p:spPr>
        <p:txBody>
          <a:bodyPr>
            <a:normAutofit fontScale="77500" lnSpcReduction="20000"/>
          </a:bodyPr>
          <a:lstStyle/>
          <a:p>
            <a:pPr marL="0" indent="0">
              <a:buNone/>
            </a:pPr>
            <a:r>
              <a:rPr lang="en-IN" dirty="0"/>
              <a:t>RELEVANT URL:</a:t>
            </a:r>
          </a:p>
          <a:p>
            <a:r>
              <a:rPr lang="en-IN" dirty="0">
                <a:latin typeface="Times New Roman" panose="02020603050405020304" pitchFamily="18" charset="0"/>
                <a:cs typeface="Times New Roman" panose="02020603050405020304" pitchFamily="18" charset="0"/>
              </a:rPr>
              <a:t>http://13.127.120.228/wondercms/files/b374kmini.php</a:t>
            </a:r>
          </a:p>
          <a:p>
            <a:pPr marL="0" indent="0">
              <a:buNone/>
            </a:pPr>
            <a:r>
              <a:rPr lang="en-IN" dirty="0"/>
              <a:t>AFFECTED PARAMETERS:</a:t>
            </a:r>
          </a:p>
          <a:p>
            <a:r>
              <a:rPr lang="en-IN" dirty="0">
                <a:latin typeface="Times New Roman" panose="02020603050405020304" pitchFamily="18" charset="0"/>
                <a:cs typeface="Times New Roman" panose="02020603050405020304" pitchFamily="18" charset="0"/>
              </a:rPr>
              <a:t>File upload (POST)</a:t>
            </a:r>
          </a:p>
          <a:p>
            <a:pPr marL="0" indent="0">
              <a:buNone/>
            </a:pPr>
            <a:r>
              <a:rPr lang="en-IN" dirty="0"/>
              <a:t>RELEVANT URL:</a:t>
            </a:r>
          </a:p>
          <a:p>
            <a:r>
              <a:rPr lang="en-IN" dirty="0">
                <a:latin typeface="Times New Roman" panose="02020603050405020304" pitchFamily="18" charset="0"/>
                <a:cs typeface="Times New Roman" panose="02020603050405020304" pitchFamily="18" charset="0"/>
                <a:hlinkClick r:id="rId2"/>
              </a:rPr>
              <a:t>http://13.127.120.228/wondercms/home</a:t>
            </a:r>
            <a:endParaRPr lang="en-IN" dirty="0">
              <a:latin typeface="Times New Roman" panose="02020603050405020304" pitchFamily="18" charset="0"/>
              <a:cs typeface="Times New Roman" panose="02020603050405020304" pitchFamily="18" charset="0"/>
            </a:endParaRPr>
          </a:p>
          <a:p>
            <a:pPr marL="0" indent="0">
              <a:buNone/>
            </a:pPr>
            <a:r>
              <a:rPr lang="en-IN" dirty="0"/>
              <a:t>AFFECTED PARAMETERS:</a:t>
            </a:r>
          </a:p>
          <a:p>
            <a:r>
              <a:rPr lang="en-IN" dirty="0">
                <a:latin typeface="Times New Roman" panose="02020603050405020304" pitchFamily="18" charset="0"/>
                <a:cs typeface="Times New Roman" panose="02020603050405020304" pitchFamily="18" charset="0"/>
              </a:rPr>
              <a:t>Files (GET)</a:t>
            </a:r>
          </a:p>
          <a:p>
            <a:pPr marL="0" indent="0">
              <a:buNone/>
            </a:pPr>
            <a:r>
              <a:rPr lang="en-IN" dirty="0"/>
              <a:t>RELEVANT URL:</a:t>
            </a:r>
          </a:p>
          <a:p>
            <a:r>
              <a:rPr lang="en-IN" dirty="0">
                <a:latin typeface="Times New Roman" panose="02020603050405020304" pitchFamily="18" charset="0"/>
                <a:cs typeface="Times New Roman" panose="02020603050405020304" pitchFamily="18" charset="0"/>
              </a:rPr>
              <a:t>http://13.127.120.228/wondercms/files/minisell.php</a:t>
            </a:r>
          </a:p>
          <a:p>
            <a:pPr marL="0" indent="0">
              <a:buNone/>
            </a:pPr>
            <a:r>
              <a:rPr lang="en-IN" dirty="0"/>
              <a:t>AFFECTED PARAMETERS:</a:t>
            </a:r>
          </a:p>
          <a:p>
            <a:r>
              <a:rPr lang="en-IN" dirty="0">
                <a:latin typeface="Times New Roman" panose="02020603050405020304" pitchFamily="18" charset="0"/>
                <a:cs typeface="Times New Roman" panose="02020603050405020304" pitchFamily="18" charset="0"/>
              </a:rPr>
              <a:t>Shell upload</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65051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268DB7-02B5-4DDB-3E48-5C1366B957D1}"/>
              </a:ext>
            </a:extLst>
          </p:cNvPr>
          <p:cNvSpPr>
            <a:spLocks noGrp="1"/>
          </p:cNvSpPr>
          <p:nvPr>
            <p:ph idx="1"/>
          </p:nvPr>
        </p:nvSpPr>
        <p:spPr>
          <a:xfrm>
            <a:off x="331693" y="349624"/>
            <a:ext cx="11465859" cy="6158752"/>
          </a:xfrm>
        </p:spPr>
        <p:txBody>
          <a:bodyPr/>
          <a:lstStyle/>
          <a:p>
            <a:r>
              <a:rPr lang="en-IN" dirty="0">
                <a:latin typeface="Times New Roman" panose="02020603050405020304" pitchFamily="18" charset="0"/>
                <a:cs typeface="Times New Roman" panose="02020603050405020304" pitchFamily="18" charset="0"/>
              </a:rPr>
              <a:t>At the front page of the blog site we can directly find the login option, that says “Click here to login, the password is admin” by clicking on it, it will redirect us to the login page where just by entering ‘admin’ as password one can get access to the admin account of this site.</a:t>
            </a:r>
          </a:p>
          <a:p>
            <a:r>
              <a:rPr lang="en-IN" dirty="0">
                <a:latin typeface="Times New Roman" panose="02020603050405020304" pitchFamily="18" charset="0"/>
                <a:cs typeface="Times New Roman" panose="02020603050405020304" pitchFamily="18" charset="0"/>
              </a:rPr>
              <a:t>This is a proper example of server side misconfiguration.</a:t>
            </a:r>
          </a:p>
        </p:txBody>
      </p:sp>
    </p:spTree>
    <p:extLst>
      <p:ext uri="{BB962C8B-B14F-4D97-AF65-F5344CB8AC3E}">
        <p14:creationId xmlns:p14="http://schemas.microsoft.com/office/powerpoint/2010/main" val="15676798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46C24F-EEFC-7714-99A7-2F41E0B76AD5}"/>
              </a:ext>
            </a:extLst>
          </p:cNvPr>
          <p:cNvSpPr>
            <a:spLocks noGrp="1"/>
          </p:cNvSpPr>
          <p:nvPr>
            <p:ph idx="1"/>
          </p:nvPr>
        </p:nvSpPr>
        <p:spPr>
          <a:xfrm>
            <a:off x="484094" y="206188"/>
            <a:ext cx="10869706" cy="5970775"/>
          </a:xfrm>
        </p:spPr>
        <p:txBody>
          <a:bodyPr/>
          <a:lstStyle/>
          <a:p>
            <a:r>
              <a:rPr lang="en-IN" dirty="0">
                <a:latin typeface="Times New Roman" panose="02020603050405020304" pitchFamily="18" charset="0"/>
                <a:cs typeface="Times New Roman" panose="02020603050405020304" pitchFamily="18" charset="0"/>
              </a:rPr>
              <a:t>This is how the login page looks like.</a:t>
            </a:r>
          </a:p>
          <a:p>
            <a:pPr marL="0" indent="0">
              <a:buNone/>
            </a:pP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3FDEF92-CA5D-A6A4-DD04-6AF5C80A1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3510" y="868458"/>
            <a:ext cx="6410489" cy="512108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420000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46C24F-EEFC-7714-99A7-2F41E0B76AD5}"/>
              </a:ext>
            </a:extLst>
          </p:cNvPr>
          <p:cNvSpPr>
            <a:spLocks noGrp="1"/>
          </p:cNvSpPr>
          <p:nvPr>
            <p:ph idx="1"/>
          </p:nvPr>
        </p:nvSpPr>
        <p:spPr>
          <a:xfrm>
            <a:off x="484094" y="206188"/>
            <a:ext cx="10869706" cy="5970775"/>
          </a:xfrm>
        </p:spPr>
        <p:txBody>
          <a:bodyPr/>
          <a:lstStyle/>
          <a:p>
            <a:r>
              <a:rPr lang="en-IN" dirty="0">
                <a:latin typeface="Times New Roman" panose="02020603050405020304" pitchFamily="18" charset="0"/>
                <a:cs typeface="Times New Roman" panose="02020603050405020304" pitchFamily="18" charset="0"/>
              </a:rPr>
              <a:t>When we log-in as the admin, at the first page of the site we can see some text written “It’s alive!.” If we click on it, the HTML code just starts running and a malicious hacker can easily make changes and can use the page as their phishing portal. This is a classic example of temporary XSS</a:t>
            </a:r>
          </a:p>
          <a:p>
            <a:pPr marL="0" indent="0">
              <a:buNone/>
            </a:pP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364F152-E920-6915-5451-F3A4B4E092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0166" y="2355849"/>
            <a:ext cx="7089014" cy="355189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853623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268DB7-02B5-4DDB-3E48-5C1366B957D1}"/>
              </a:ext>
            </a:extLst>
          </p:cNvPr>
          <p:cNvSpPr>
            <a:spLocks noGrp="1"/>
          </p:cNvSpPr>
          <p:nvPr>
            <p:ph idx="1"/>
          </p:nvPr>
        </p:nvSpPr>
        <p:spPr>
          <a:xfrm>
            <a:off x="331693" y="349624"/>
            <a:ext cx="11465859" cy="6158752"/>
          </a:xfrm>
        </p:spPr>
        <p:txBody>
          <a:bodyPr/>
          <a:lstStyle/>
          <a:p>
            <a:r>
              <a:rPr lang="en-IN" dirty="0">
                <a:latin typeface="Times New Roman" panose="02020603050405020304" pitchFamily="18" charset="0"/>
                <a:cs typeface="Times New Roman" panose="02020603050405020304" pitchFamily="18" charset="0"/>
              </a:rPr>
              <a:t>As we are inside the admin account if we select the settings option and go to ‘files’ menu we can see some files with extension ‘.</a:t>
            </a:r>
            <a:r>
              <a:rPr lang="en-IN" dirty="0" err="1">
                <a:latin typeface="Times New Roman" panose="02020603050405020304" pitchFamily="18" charset="0"/>
                <a:cs typeface="Times New Roman" panose="02020603050405020304" pitchFamily="18" charset="0"/>
              </a:rPr>
              <a:t>php</a:t>
            </a:r>
            <a:r>
              <a:rPr lang="en-IN" dirty="0">
                <a:latin typeface="Times New Roman" panose="02020603050405020304" pitchFamily="18" charset="0"/>
                <a:cs typeface="Times New Roman" panose="02020603050405020304" pitchFamily="18" charset="0"/>
              </a:rPr>
              <a:t>’ which can give information about the site and also very much capable of taking over the site.</a:t>
            </a:r>
          </a:p>
          <a:p>
            <a:r>
              <a:rPr lang="en-IN" dirty="0">
                <a:latin typeface="Times New Roman" panose="02020603050405020304" pitchFamily="18" charset="0"/>
                <a:cs typeface="Times New Roman" panose="02020603050405020304" pitchFamily="18" charset="0"/>
              </a:rPr>
              <a:t>Here, if we select the ‘/</a:t>
            </a:r>
            <a:r>
              <a:rPr lang="en-IN" dirty="0" err="1">
                <a:latin typeface="Times New Roman" panose="02020603050405020304" pitchFamily="18" charset="0"/>
                <a:cs typeface="Times New Roman" panose="02020603050405020304" pitchFamily="18" charset="0"/>
              </a:rPr>
              <a:t>wondercms</a:t>
            </a:r>
            <a:r>
              <a:rPr lang="en-IN" dirty="0">
                <a:latin typeface="Times New Roman" panose="02020603050405020304" pitchFamily="18" charset="0"/>
                <a:cs typeface="Times New Roman" panose="02020603050405020304" pitchFamily="18" charset="0"/>
              </a:rPr>
              <a:t>/files/b374kmini.php’ option, it will redirect us to a page which will give us many crucial information like server IP address, Linux IP address, the server type, the database, shell, the </a:t>
            </a:r>
            <a:r>
              <a:rPr lang="en-IN" dirty="0" err="1">
                <a:latin typeface="Times New Roman" panose="02020603050405020304" pitchFamily="18" charset="0"/>
                <a:cs typeface="Times New Roman" panose="02020603050405020304" pitchFamily="18" charset="0"/>
              </a:rPr>
              <a:t>php</a:t>
            </a:r>
            <a:r>
              <a:rPr lang="en-IN" dirty="0">
                <a:latin typeface="Times New Roman" panose="02020603050405020304" pitchFamily="18" charset="0"/>
                <a:cs typeface="Times New Roman" panose="02020603050405020304" pitchFamily="18" charset="0"/>
              </a:rPr>
              <a:t> info, uploads.</a:t>
            </a:r>
          </a:p>
          <a:p>
            <a:r>
              <a:rPr lang="en-IN" dirty="0">
                <a:latin typeface="Times New Roman" panose="02020603050405020304" pitchFamily="18" charset="0"/>
                <a:cs typeface="Times New Roman" panose="02020603050405020304" pitchFamily="18" charset="0"/>
              </a:rPr>
              <a:t>The hacker can also mail someone with the admin compromising many factors one of which is the site reputation.</a:t>
            </a:r>
          </a:p>
        </p:txBody>
      </p:sp>
    </p:spTree>
    <p:extLst>
      <p:ext uri="{BB962C8B-B14F-4D97-AF65-F5344CB8AC3E}">
        <p14:creationId xmlns:p14="http://schemas.microsoft.com/office/powerpoint/2010/main" val="3175524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0322AB2-86C3-0707-393F-41A213A622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4919" y="607719"/>
            <a:ext cx="10184093" cy="5076134"/>
          </a:xfr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125590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53A0B6D-2B7F-E525-341A-F9BBC630FC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6100" y="631031"/>
            <a:ext cx="10991850" cy="5495925"/>
          </a:xfr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14118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1376B1-57BB-8CCA-2135-F2DCBFC1509C}"/>
              </a:ext>
            </a:extLst>
          </p:cNvPr>
          <p:cNvSpPr>
            <a:spLocks noGrp="1"/>
          </p:cNvSpPr>
          <p:nvPr>
            <p:ph idx="1"/>
          </p:nvPr>
        </p:nvSpPr>
        <p:spPr>
          <a:xfrm>
            <a:off x="555811" y="385482"/>
            <a:ext cx="11080377" cy="5952565"/>
          </a:xfrm>
        </p:spPr>
        <p:txBody>
          <a:bodyPr/>
          <a:lstStyle/>
          <a:p>
            <a:r>
              <a:rPr lang="en-IN" dirty="0">
                <a:latin typeface="Times New Roman" panose="02020603050405020304" pitchFamily="18" charset="0"/>
                <a:cs typeface="Times New Roman" panose="02020603050405020304" pitchFamily="18" charset="0"/>
              </a:rPr>
              <a:t>When you add a single quote ‘ in the get parameter, you get a MySQL error.</a:t>
            </a:r>
          </a:p>
          <a:p>
            <a:pPr marL="0" indent="0">
              <a:buNone/>
            </a:pP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8F9564CE-235A-416B-754F-F8B6DE90E585}"/>
              </a:ext>
            </a:extLst>
          </p:cNvPr>
          <p:cNvPicPr>
            <a:picLocks noChangeAspect="1"/>
          </p:cNvPicPr>
          <p:nvPr/>
        </p:nvPicPr>
        <p:blipFill rotWithShape="1">
          <a:blip r:embed="rId2">
            <a:extLst>
              <a:ext uri="{28A0092B-C50C-407E-A947-70E740481C1C}">
                <a14:useLocalDpi xmlns:a14="http://schemas.microsoft.com/office/drawing/2010/main" val="0"/>
              </a:ext>
            </a:extLst>
          </a:blip>
          <a:srcRect r="25882"/>
          <a:stretch/>
        </p:blipFill>
        <p:spPr>
          <a:xfrm>
            <a:off x="555811" y="2475083"/>
            <a:ext cx="11215178" cy="765657"/>
          </a:xfrm>
          <a:prstGeom prst="rect">
            <a:avLst/>
          </a:prstGeom>
        </p:spPr>
      </p:pic>
    </p:spTree>
    <p:extLst>
      <p:ext uri="{BB962C8B-B14F-4D97-AF65-F5344CB8AC3E}">
        <p14:creationId xmlns:p14="http://schemas.microsoft.com/office/powerpoint/2010/main" val="35227637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6B04327-FFFB-E31B-62E1-B318770195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0075" y="599449"/>
            <a:ext cx="11117263" cy="5471777"/>
          </a:xfr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90663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268DB7-02B5-4DDB-3E48-5C1366B957D1}"/>
              </a:ext>
            </a:extLst>
          </p:cNvPr>
          <p:cNvSpPr>
            <a:spLocks noGrp="1"/>
          </p:cNvSpPr>
          <p:nvPr>
            <p:ph idx="1"/>
          </p:nvPr>
        </p:nvSpPr>
        <p:spPr>
          <a:xfrm>
            <a:off x="331693" y="349624"/>
            <a:ext cx="11465859" cy="6158752"/>
          </a:xfrm>
        </p:spPr>
        <p:txBody>
          <a:bodyPr/>
          <a:lstStyle/>
          <a:p>
            <a:r>
              <a:rPr lang="en-IN" dirty="0">
                <a:latin typeface="Times New Roman" panose="02020603050405020304" pitchFamily="18" charset="0"/>
                <a:cs typeface="Times New Roman" panose="02020603050405020304" pitchFamily="18" charset="0"/>
              </a:rPr>
              <a:t>When we are in the admin account and if we go to the general options found in the settings tab. We can see input fields, where a malicious hacker can inject and execute malicious client side scripts which gets permanently stored in the database.</a:t>
            </a:r>
          </a:p>
          <a:p>
            <a:pPr marL="0" indent="0">
              <a:buNone/>
            </a:pP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1CDE3FB-838B-60E5-92F0-2CD7B5248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3705" y="2079812"/>
            <a:ext cx="8084590" cy="404650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035664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268DB7-02B5-4DDB-3E48-5C1366B957D1}"/>
              </a:ext>
            </a:extLst>
          </p:cNvPr>
          <p:cNvSpPr>
            <a:spLocks noGrp="1"/>
          </p:cNvSpPr>
          <p:nvPr>
            <p:ph idx="1"/>
          </p:nvPr>
        </p:nvSpPr>
        <p:spPr>
          <a:xfrm>
            <a:off x="331693" y="349624"/>
            <a:ext cx="11465859" cy="6158752"/>
          </a:xfrm>
        </p:spPr>
        <p:txBody>
          <a:bodyPr/>
          <a:lstStyle/>
          <a:p>
            <a:r>
              <a:rPr lang="en-IN" dirty="0">
                <a:latin typeface="Times New Roman" panose="02020603050405020304" pitchFamily="18" charset="0"/>
                <a:cs typeface="Times New Roman" panose="02020603050405020304" pitchFamily="18" charset="0"/>
              </a:rPr>
              <a:t>On the same page under settings, click on files here we have a file upload option , which has no limitations on the type of file which can be uploaded.</a:t>
            </a:r>
          </a:p>
          <a:p>
            <a:r>
              <a:rPr lang="en-IN" dirty="0">
                <a:latin typeface="Times New Roman" panose="02020603050405020304" pitchFamily="18" charset="0"/>
                <a:cs typeface="Times New Roman" panose="02020603050405020304" pitchFamily="18" charset="0"/>
              </a:rPr>
              <a:t>We can upload files of any extension. Here, when we upload a shell into the site, it will give access to take over the whole website.</a:t>
            </a:r>
          </a:p>
          <a:p>
            <a:r>
              <a:rPr lang="en-IN" dirty="0">
                <a:latin typeface="Times New Roman" panose="02020603050405020304" pitchFamily="18" charset="0"/>
                <a:cs typeface="Times New Roman" panose="02020603050405020304" pitchFamily="18" charset="0"/>
              </a:rPr>
              <a:t>This will be a great breakage of the site.</a:t>
            </a:r>
          </a:p>
        </p:txBody>
      </p:sp>
    </p:spTree>
    <p:extLst>
      <p:ext uri="{BB962C8B-B14F-4D97-AF65-F5344CB8AC3E}">
        <p14:creationId xmlns:p14="http://schemas.microsoft.com/office/powerpoint/2010/main" val="8929735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E512-E0E3-D494-9D73-F05C94A7DBD8}"/>
              </a:ext>
            </a:extLst>
          </p:cNvPr>
          <p:cNvSpPr>
            <a:spLocks noGrp="1"/>
          </p:cNvSpPr>
          <p:nvPr>
            <p:ph type="title"/>
          </p:nvPr>
        </p:nvSpPr>
        <p:spPr>
          <a:xfrm>
            <a:off x="600635" y="365125"/>
            <a:ext cx="10753165" cy="4995769"/>
          </a:xfrm>
        </p:spPr>
        <p:txBody>
          <a:bodyPr/>
          <a:lstStyle/>
          <a:p>
            <a:r>
              <a:rPr lang="en-IN" b="1" dirty="0">
                <a:latin typeface="Times New Roman" panose="02020603050405020304" pitchFamily="18" charset="0"/>
                <a:cs typeface="Times New Roman" panose="02020603050405020304" pitchFamily="18" charset="0"/>
              </a:rPr>
              <a:t>Business impact:</a:t>
            </a:r>
            <a:br>
              <a:rPr lang="en-IN"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The impact on the company </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if the vulnerability is exploited.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2708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DDFDCD-1FE4-B96F-6F61-8694C72EFB2A}"/>
              </a:ext>
            </a:extLst>
          </p:cNvPr>
          <p:cNvSpPr>
            <a:spLocks noGrp="1"/>
          </p:cNvSpPr>
          <p:nvPr>
            <p:ph idx="1"/>
          </p:nvPr>
        </p:nvSpPr>
        <p:spPr>
          <a:xfrm>
            <a:off x="403412" y="331694"/>
            <a:ext cx="10950388" cy="6373906"/>
          </a:xfrm>
        </p:spPr>
        <p:txBody>
          <a:bodyPr>
            <a:normAutofit/>
          </a:bodyPr>
          <a:lstStyle/>
          <a:p>
            <a:pPr marL="0" indent="0">
              <a:buNone/>
            </a:pPr>
            <a:r>
              <a:rPr lang="en-IN" sz="3600" b="1" dirty="0">
                <a:latin typeface="Times New Roman" panose="02020603050405020304" pitchFamily="18" charset="0"/>
                <a:cs typeface="Times New Roman" panose="02020603050405020304" pitchFamily="18" charset="0"/>
              </a:rPr>
              <a:t>Business Impact:</a:t>
            </a:r>
          </a:p>
          <a:p>
            <a:r>
              <a:rPr lang="en-IN" dirty="0">
                <a:latin typeface="Times New Roman" panose="02020603050405020304" pitchFamily="18" charset="0"/>
                <a:cs typeface="Times New Roman" panose="02020603050405020304" pitchFamily="18" charset="0"/>
              </a:rPr>
              <a:t>As the blog site has multiple vulnerabilities such as temporary XSS, server side errors and development flaws the site is extremely vulnerable as a malicious hacker can indulge in the site and can use all the vulnerable components to do phishing and other attacks on user and perform malicious activities.</a:t>
            </a:r>
          </a:p>
          <a:p>
            <a:r>
              <a:rPr lang="en-IN" dirty="0">
                <a:latin typeface="Times New Roman" panose="02020603050405020304" pitchFamily="18" charset="0"/>
                <a:cs typeface="Times New Roman" panose="02020603050405020304" pitchFamily="18" charset="0"/>
              </a:rPr>
              <a:t>This will result in defamation of the name of the company, money loss and customers will never trust the website again.</a:t>
            </a:r>
          </a:p>
        </p:txBody>
      </p:sp>
    </p:spTree>
    <p:extLst>
      <p:ext uri="{BB962C8B-B14F-4D97-AF65-F5344CB8AC3E}">
        <p14:creationId xmlns:p14="http://schemas.microsoft.com/office/powerpoint/2010/main" val="30616184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2D1F-CBD3-ECD7-FE4E-68BF8648AEEF}"/>
              </a:ext>
            </a:extLst>
          </p:cNvPr>
          <p:cNvSpPr>
            <a:spLocks noGrp="1"/>
          </p:cNvSpPr>
          <p:nvPr>
            <p:ph type="title"/>
          </p:nvPr>
        </p:nvSpPr>
        <p:spPr>
          <a:xfrm>
            <a:off x="838200" y="365125"/>
            <a:ext cx="10515600" cy="5166099"/>
          </a:xfrm>
        </p:spPr>
        <p:txBody>
          <a:bodyPr/>
          <a:lstStyle/>
          <a:p>
            <a:r>
              <a:rPr lang="en-IN" b="1" dirty="0">
                <a:latin typeface="Times New Roman" panose="02020603050405020304" pitchFamily="18" charset="0"/>
                <a:cs typeface="Times New Roman" panose="02020603050405020304" pitchFamily="18" charset="0"/>
              </a:rPr>
              <a:t>Recommendations:</a:t>
            </a:r>
            <a:br>
              <a:rPr lang="en-IN"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Take the following recommendations </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to secure and avoid defacing/data altering.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29093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45BDDD-06AA-9820-2C5D-FC989F97EF44}"/>
              </a:ext>
            </a:extLst>
          </p:cNvPr>
          <p:cNvSpPr>
            <a:spLocks noGrp="1"/>
          </p:cNvSpPr>
          <p:nvPr>
            <p:ph idx="1"/>
          </p:nvPr>
        </p:nvSpPr>
        <p:spPr>
          <a:xfrm>
            <a:off x="493059" y="367553"/>
            <a:ext cx="11152094" cy="6015318"/>
          </a:xfrm>
        </p:spPr>
        <p:txBody>
          <a:bodyPr>
            <a:normAutofit/>
          </a:bodyPr>
          <a:lstStyle/>
          <a:p>
            <a:pPr marL="0" indent="0">
              <a:buNone/>
            </a:pPr>
            <a:r>
              <a:rPr lang="en-IN" sz="3600" b="1" dirty="0">
                <a:latin typeface="Times New Roman" panose="02020603050405020304" pitchFamily="18" charset="0"/>
                <a:cs typeface="Times New Roman" panose="02020603050405020304" pitchFamily="18" charset="0"/>
              </a:rPr>
              <a:t>Recommendations:</a:t>
            </a:r>
          </a:p>
          <a:p>
            <a:r>
              <a:rPr lang="en-IN" dirty="0">
                <a:latin typeface="Times New Roman" panose="02020603050405020304" pitchFamily="18" charset="0"/>
                <a:cs typeface="Times New Roman" panose="02020603050405020304" pitchFamily="18" charset="0"/>
              </a:rPr>
              <a:t>The website should have proper two factor authentication.</a:t>
            </a:r>
          </a:p>
          <a:p>
            <a:r>
              <a:rPr lang="en-IN" dirty="0">
                <a:latin typeface="Times New Roman" panose="02020603050405020304" pitchFamily="18" charset="0"/>
                <a:cs typeface="Times New Roman" panose="02020603050405020304" pitchFamily="18" charset="0"/>
              </a:rPr>
              <a:t>Try to develop the backend more stronger and secure.</a:t>
            </a:r>
          </a:p>
          <a:p>
            <a:r>
              <a:rPr lang="en-IN" dirty="0">
                <a:latin typeface="Times New Roman" panose="02020603050405020304" pitchFamily="18" charset="0"/>
                <a:cs typeface="Times New Roman" panose="02020603050405020304" pitchFamily="18" charset="0"/>
              </a:rPr>
              <a:t>Remove all directory listings and add proper sanitization techniques at checks of the website.</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99783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ED1F-4806-BE34-994B-E8B93CBB19C5}"/>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359D3314-CF29-84A7-1F4F-CC3DC1E4A337}"/>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hlinkClick r:id="rId2"/>
              </a:rPr>
              <a:t>https://cwe.mitre.org/data/definitions/548.html</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https://www.w3schools.com/</a:t>
            </a:r>
          </a:p>
        </p:txBody>
      </p:sp>
    </p:spTree>
    <p:extLst>
      <p:ext uri="{BB962C8B-B14F-4D97-AF65-F5344CB8AC3E}">
        <p14:creationId xmlns:p14="http://schemas.microsoft.com/office/powerpoint/2010/main" val="14556613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A7441-8F6C-D296-5E67-0909C0E3B07B}"/>
              </a:ext>
            </a:extLst>
          </p:cNvPr>
          <p:cNvSpPr>
            <a:spLocks noGrp="1"/>
          </p:cNvSpPr>
          <p:nvPr>
            <p:ph type="title"/>
          </p:nvPr>
        </p:nvSpPr>
        <p:spPr>
          <a:xfrm>
            <a:off x="838200" y="3429000"/>
            <a:ext cx="10515600" cy="1325563"/>
          </a:xfrm>
        </p:spPr>
        <p:txBody>
          <a:bodyPr>
            <a:noAutofit/>
          </a:bodyPr>
          <a:lstStyle/>
          <a:p>
            <a:pPr algn="ctr"/>
            <a:r>
              <a:rPr lang="en-US" sz="8000" dirty="0"/>
              <a:t>THANK YOU</a:t>
            </a:r>
            <a:br>
              <a:rPr lang="en-US" sz="8000"/>
            </a:br>
            <a:br>
              <a:rPr lang="en-US" sz="6000" dirty="0"/>
            </a:br>
            <a:br>
              <a:rPr lang="en-US" sz="9600" dirty="0"/>
            </a:br>
            <a:endParaRPr lang="en-IN" sz="9600" dirty="0"/>
          </a:p>
        </p:txBody>
      </p:sp>
    </p:spTree>
    <p:extLst>
      <p:ext uri="{BB962C8B-B14F-4D97-AF65-F5344CB8AC3E}">
        <p14:creationId xmlns:p14="http://schemas.microsoft.com/office/powerpoint/2010/main" val="1204592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909455-1AE1-E7CA-4FC0-FCF8DBFDCB67}"/>
              </a:ext>
            </a:extLst>
          </p:cNvPr>
          <p:cNvSpPr>
            <a:spLocks noGrp="1"/>
          </p:cNvSpPr>
          <p:nvPr>
            <p:ph idx="1"/>
          </p:nvPr>
        </p:nvSpPr>
        <p:spPr>
          <a:xfrm>
            <a:off x="654424" y="376518"/>
            <a:ext cx="10699376" cy="5800445"/>
          </a:xfrm>
        </p:spPr>
        <p:txBody>
          <a:bodyPr/>
          <a:lstStyle/>
          <a:p>
            <a:r>
              <a:rPr lang="en-IN" dirty="0">
                <a:latin typeface="Times New Roman" panose="02020603050405020304" pitchFamily="18" charset="0"/>
                <a:cs typeface="Times New Roman" panose="02020603050405020304" pitchFamily="18" charset="0"/>
              </a:rPr>
              <a:t>Recheck, you can put “--+” in the end of the parameter, and the page loads in its original format, this confirms the error.</a:t>
            </a:r>
          </a:p>
        </p:txBody>
      </p:sp>
      <p:pic>
        <p:nvPicPr>
          <p:cNvPr id="5" name="Picture 4">
            <a:extLst>
              <a:ext uri="{FF2B5EF4-FFF2-40B4-BE49-F238E27FC236}">
                <a16:creationId xmlns:a16="http://schemas.microsoft.com/office/drawing/2014/main" id="{3D6E6D1B-B372-4815-E680-6F53669AF4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153" y="1497106"/>
            <a:ext cx="4863353" cy="4863353"/>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893882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F5FDB-2030-0A5C-3D8A-1CC52D8E3CEC}"/>
              </a:ext>
            </a:extLst>
          </p:cNvPr>
          <p:cNvSpPr>
            <a:spLocks noGrp="1"/>
          </p:cNvSpPr>
          <p:nvPr>
            <p:ph type="title"/>
          </p:nvPr>
        </p:nvSpPr>
        <p:spPr>
          <a:xfrm>
            <a:off x="838200" y="365126"/>
            <a:ext cx="10515600" cy="4780616"/>
          </a:xfrm>
        </p:spPr>
        <p:txBody>
          <a:bodyPr/>
          <a:lstStyle/>
          <a:p>
            <a:r>
              <a:rPr lang="en-IN" b="1" dirty="0">
                <a:latin typeface="Times New Roman" panose="02020603050405020304" pitchFamily="18" charset="0"/>
                <a:cs typeface="Times New Roman" panose="02020603050405020304" pitchFamily="18" charset="0"/>
              </a:rPr>
              <a:t>Proof of concept:</a:t>
            </a:r>
            <a:br>
              <a:rPr lang="en-IN" b="1"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Following slides have the proof and </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risks of the proposed vulnerability.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5258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DC6169-86EB-F55B-4B64-6340073B674B}"/>
              </a:ext>
            </a:extLst>
          </p:cNvPr>
          <p:cNvSpPr>
            <a:spLocks noGrp="1"/>
          </p:cNvSpPr>
          <p:nvPr>
            <p:ph idx="1"/>
          </p:nvPr>
        </p:nvSpPr>
        <p:spPr>
          <a:xfrm>
            <a:off x="564776" y="510988"/>
            <a:ext cx="10789024" cy="6284259"/>
          </a:xfrm>
        </p:spPr>
        <p:txBody>
          <a:bodyPr/>
          <a:lstStyle/>
          <a:p>
            <a:r>
              <a:rPr lang="en-IN" dirty="0">
                <a:latin typeface="Times New Roman" panose="02020603050405020304" pitchFamily="18" charset="0"/>
                <a:cs typeface="Times New Roman" panose="02020603050405020304" pitchFamily="18" charset="0"/>
              </a:rPr>
              <a:t>Hacker can execute commands as shown below to get critical information, here we have used the payload to find the name of the database of MySQL.</a:t>
            </a:r>
          </a:p>
        </p:txBody>
      </p:sp>
      <p:pic>
        <p:nvPicPr>
          <p:cNvPr id="5" name="Picture 4">
            <a:extLst>
              <a:ext uri="{FF2B5EF4-FFF2-40B4-BE49-F238E27FC236}">
                <a16:creationId xmlns:a16="http://schemas.microsoft.com/office/drawing/2014/main" id="{A1DBF917-F2FE-D4A8-6924-9729576CFA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6670" y="1855695"/>
            <a:ext cx="6279448" cy="4733127"/>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775865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2EC19-A4DD-9464-5CBA-0BED5919A875}"/>
              </a:ext>
            </a:extLst>
          </p:cNvPr>
          <p:cNvSpPr>
            <a:spLocks noGrp="1"/>
          </p:cNvSpPr>
          <p:nvPr>
            <p:ph type="title"/>
          </p:nvPr>
        </p:nvSpPr>
        <p:spPr>
          <a:xfrm>
            <a:off x="838200" y="365125"/>
            <a:ext cx="10515600" cy="898899"/>
          </a:xfrm>
        </p:spPr>
        <p:txBody>
          <a:bodyPr/>
          <a:lstStyle/>
          <a:p>
            <a:r>
              <a:rPr lang="en-IN" b="1" dirty="0">
                <a:latin typeface="Times New Roman" panose="02020603050405020304" pitchFamily="18" charset="0"/>
                <a:cs typeface="Times New Roman" panose="02020603050405020304" pitchFamily="18" charset="0"/>
              </a:rPr>
              <a:t>Proof of concept:</a:t>
            </a:r>
          </a:p>
        </p:txBody>
      </p:sp>
      <p:sp>
        <p:nvSpPr>
          <p:cNvPr id="3" name="Content Placeholder 2">
            <a:extLst>
              <a:ext uri="{FF2B5EF4-FFF2-40B4-BE49-F238E27FC236}">
                <a16:creationId xmlns:a16="http://schemas.microsoft.com/office/drawing/2014/main" id="{A7B43AAB-D17D-3F91-D9DB-81D4FE8F1B0B}"/>
              </a:ext>
            </a:extLst>
          </p:cNvPr>
          <p:cNvSpPr>
            <a:spLocks noGrp="1"/>
          </p:cNvSpPr>
          <p:nvPr>
            <p:ph idx="1"/>
          </p:nvPr>
        </p:nvSpPr>
        <p:spPr>
          <a:xfrm>
            <a:off x="838200" y="1264024"/>
            <a:ext cx="10515600" cy="4912939"/>
          </a:xfrm>
        </p:spPr>
        <p:txBody>
          <a:bodyPr>
            <a:normAutofit fontScale="70000" lnSpcReduction="20000"/>
          </a:bodyPr>
          <a:lstStyle/>
          <a:p>
            <a:pPr marL="0" indent="0">
              <a:buNone/>
            </a:pPr>
            <a:r>
              <a:rPr lang="en-IN" b="1" dirty="0"/>
              <a:t>No. of Databases:</a:t>
            </a:r>
            <a:r>
              <a:rPr lang="en-IN" dirty="0"/>
              <a:t> </a:t>
            </a:r>
            <a:r>
              <a:rPr lang="en-IN" b="1" dirty="0"/>
              <a:t>2</a:t>
            </a:r>
          </a:p>
          <a:p>
            <a:r>
              <a:rPr lang="en-IN" dirty="0" err="1">
                <a:latin typeface="Times New Roman" panose="02020603050405020304" pitchFamily="18" charset="0"/>
                <a:cs typeface="Times New Roman" panose="02020603050405020304" pitchFamily="18" charset="0"/>
              </a:rPr>
              <a:t>Information_Schema</a:t>
            </a:r>
            <a:endParaRPr lang="en-IN" dirty="0">
              <a:latin typeface="Times New Roman" panose="02020603050405020304" pitchFamily="18" charset="0"/>
              <a:cs typeface="Times New Roman" panose="02020603050405020304" pitchFamily="18" charset="0"/>
            </a:endParaRPr>
          </a:p>
          <a:p>
            <a:r>
              <a:rPr lang="en-IN" dirty="0" err="1">
                <a:latin typeface="Times New Roman" panose="02020603050405020304" pitchFamily="18" charset="0"/>
                <a:cs typeface="Times New Roman" panose="02020603050405020304" pitchFamily="18" charset="0"/>
              </a:rPr>
              <a:t>Hacking_training_project</a:t>
            </a:r>
            <a:endParaRPr lang="en-IN" dirty="0">
              <a:latin typeface="Times New Roman" panose="02020603050405020304" pitchFamily="18" charset="0"/>
              <a:cs typeface="Times New Roman" panose="02020603050405020304" pitchFamily="18" charset="0"/>
            </a:endParaRPr>
          </a:p>
          <a:p>
            <a:pPr marL="0" indent="0">
              <a:buNone/>
            </a:pPr>
            <a:r>
              <a:rPr lang="en-IN" b="1" dirty="0">
                <a:cs typeface="Times New Roman" panose="02020603050405020304" pitchFamily="18" charset="0"/>
              </a:rPr>
              <a:t>No. of tables in “</a:t>
            </a:r>
            <a:r>
              <a:rPr lang="en-IN" b="1" dirty="0" err="1">
                <a:cs typeface="Times New Roman" panose="02020603050405020304" pitchFamily="18" charset="0"/>
              </a:rPr>
              <a:t>Hacking_training_project</a:t>
            </a:r>
            <a:r>
              <a:rPr lang="en-IN" b="1" dirty="0">
                <a:cs typeface="Times New Roman" panose="02020603050405020304" pitchFamily="18" charset="0"/>
              </a:rPr>
              <a:t>”: 10</a:t>
            </a:r>
          </a:p>
          <a:p>
            <a:r>
              <a:rPr lang="en-IN" dirty="0" err="1">
                <a:latin typeface="Times New Roman" panose="02020603050405020304" pitchFamily="18" charset="0"/>
                <a:cs typeface="Times New Roman" panose="02020603050405020304" pitchFamily="18" charset="0"/>
              </a:rPr>
              <a:t>order_items</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brands</a:t>
            </a:r>
          </a:p>
          <a:p>
            <a:r>
              <a:rPr lang="en-IN" dirty="0" err="1">
                <a:latin typeface="Times New Roman" panose="02020603050405020304" pitchFamily="18" charset="0"/>
                <a:cs typeface="Times New Roman" panose="02020603050405020304" pitchFamily="18" charset="0"/>
              </a:rPr>
              <a:t>cart_items</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categories</a:t>
            </a:r>
          </a:p>
          <a:p>
            <a:r>
              <a:rPr lang="en-IN" dirty="0">
                <a:latin typeface="Times New Roman" panose="02020603050405020304" pitchFamily="18" charset="0"/>
                <a:cs typeface="Times New Roman" panose="02020603050405020304" pitchFamily="18" charset="0"/>
              </a:rPr>
              <a:t>customers</a:t>
            </a:r>
          </a:p>
          <a:p>
            <a:r>
              <a:rPr lang="en-IN" dirty="0">
                <a:latin typeface="Times New Roman" panose="02020603050405020304" pitchFamily="18" charset="0"/>
                <a:cs typeface="Times New Roman" panose="02020603050405020304" pitchFamily="18" charset="0"/>
              </a:rPr>
              <a:t>orders</a:t>
            </a:r>
          </a:p>
          <a:p>
            <a:r>
              <a:rPr lang="en-IN" dirty="0" err="1">
                <a:latin typeface="Times New Roman" panose="02020603050405020304" pitchFamily="18" charset="0"/>
                <a:cs typeface="Times New Roman" panose="02020603050405020304" pitchFamily="18" charset="0"/>
              </a:rPr>
              <a:t>product_reviews</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products</a:t>
            </a:r>
          </a:p>
          <a:p>
            <a:r>
              <a:rPr lang="en-IN" dirty="0">
                <a:latin typeface="Times New Roman" panose="02020603050405020304" pitchFamily="18" charset="0"/>
                <a:cs typeface="Times New Roman" panose="02020603050405020304" pitchFamily="18" charset="0"/>
              </a:rPr>
              <a:t>users</a:t>
            </a:r>
          </a:p>
          <a:p>
            <a:r>
              <a:rPr lang="en-IN" dirty="0">
                <a:latin typeface="Times New Roman" panose="02020603050405020304" pitchFamily="18" charset="0"/>
                <a:cs typeface="Times New Roman" panose="02020603050405020304" pitchFamily="18" charset="0"/>
              </a:rPr>
              <a:t>sellers</a:t>
            </a:r>
          </a:p>
        </p:txBody>
      </p:sp>
    </p:spTree>
    <p:extLst>
      <p:ext uri="{BB962C8B-B14F-4D97-AF65-F5344CB8AC3E}">
        <p14:creationId xmlns:p14="http://schemas.microsoft.com/office/powerpoint/2010/main" val="1449881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BCDA2-F3C3-74A5-00D3-826A31237A0B}"/>
              </a:ext>
            </a:extLst>
          </p:cNvPr>
          <p:cNvSpPr>
            <a:spLocks noGrp="1"/>
          </p:cNvSpPr>
          <p:nvPr>
            <p:ph type="title"/>
          </p:nvPr>
        </p:nvSpPr>
        <p:spPr>
          <a:xfrm>
            <a:off x="497541" y="409949"/>
            <a:ext cx="10515600" cy="5022663"/>
          </a:xfrm>
        </p:spPr>
        <p:txBody>
          <a:bodyPr/>
          <a:lstStyle/>
          <a:p>
            <a:r>
              <a:rPr lang="en-IN" b="1" dirty="0">
                <a:latin typeface="Times New Roman" panose="02020603050405020304" pitchFamily="18" charset="0"/>
                <a:cs typeface="Times New Roman" panose="02020603050405020304" pitchFamily="18" charset="0"/>
              </a:rPr>
              <a:t>Business Impact:</a:t>
            </a:r>
            <a:br>
              <a:rPr lang="en-IN" b="1"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The impact on the company if the vulnerability is exploited.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8811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DDFDCD-1FE4-B96F-6F61-8694C72EFB2A}"/>
              </a:ext>
            </a:extLst>
          </p:cNvPr>
          <p:cNvSpPr>
            <a:spLocks noGrp="1"/>
          </p:cNvSpPr>
          <p:nvPr>
            <p:ph idx="1"/>
          </p:nvPr>
        </p:nvSpPr>
        <p:spPr>
          <a:xfrm>
            <a:off x="403412" y="331694"/>
            <a:ext cx="10950388" cy="6373906"/>
          </a:xfrm>
        </p:spPr>
        <p:txBody>
          <a:bodyPr>
            <a:normAutofit lnSpcReduction="10000"/>
          </a:bodyPr>
          <a:lstStyle/>
          <a:p>
            <a:pPr marL="0" indent="0">
              <a:buNone/>
            </a:pPr>
            <a:r>
              <a:rPr lang="en-IN" sz="3600" b="1" dirty="0">
                <a:latin typeface="Times New Roman" panose="02020603050405020304" pitchFamily="18" charset="0"/>
                <a:cs typeface="Times New Roman" panose="02020603050405020304" pitchFamily="18" charset="0"/>
              </a:rPr>
              <a:t>Business Impact:</a:t>
            </a:r>
          </a:p>
          <a:p>
            <a:pPr marL="0" indent="0">
              <a:buNone/>
            </a:pPr>
            <a:r>
              <a:rPr lang="en-IN" dirty="0">
                <a:latin typeface="Times New Roman" panose="02020603050405020304" pitchFamily="18" charset="0"/>
                <a:cs typeface="Times New Roman" panose="02020603050405020304" pitchFamily="18" charset="0"/>
              </a:rPr>
              <a:t>Using this vulnerability, the attacker can execute arbitrary SQL commands on Lifestyle Store’s server and gain complete access to the internal database, which also makes all customer data inside it visible.</a:t>
            </a:r>
          </a:p>
          <a:p>
            <a:pPr marL="0" indent="0">
              <a:buNone/>
            </a:pPr>
            <a:r>
              <a:rPr lang="en-IN" dirty="0">
                <a:latin typeface="Times New Roman" panose="02020603050405020304" pitchFamily="18" charset="0"/>
                <a:cs typeface="Times New Roman" panose="02020603050405020304" pitchFamily="18" charset="0"/>
              </a:rPr>
              <a:t>Below is the screenshot of users table which shows user credentials being leaked.</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The data above can be decoded using Burp Suite, the attacker can decode and use this information to login to admin panel and gain complete admin level access to the website which could lead to complete compromise of the server and all other servers connected to it</a:t>
            </a:r>
          </a:p>
          <a:p>
            <a:pPr marL="0" indent="0">
              <a:buNone/>
            </a:pP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4532BFC-924E-984C-B338-2AB7392AF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789" y="2845758"/>
            <a:ext cx="9007621" cy="2027096"/>
          </a:xfrm>
          <a:prstGeom prst="rect">
            <a:avLst/>
          </a:prstGeom>
          <a:effectLst>
            <a:outerShdw blurRad="50800" dist="38100" algn="l" rotWithShape="0">
              <a:prstClr val="black">
                <a:alpha val="40000"/>
              </a:prstClr>
            </a:outerShdw>
          </a:effectLst>
        </p:spPr>
      </p:pic>
    </p:spTree>
    <p:extLst>
      <p:ext uri="{BB962C8B-B14F-4D97-AF65-F5344CB8AC3E}">
        <p14:creationId xmlns:p14="http://schemas.microsoft.com/office/powerpoint/2010/main" val="1648527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2D1F-CBD3-ECD7-FE4E-68BF8648AEEF}"/>
              </a:ext>
            </a:extLst>
          </p:cNvPr>
          <p:cNvSpPr>
            <a:spLocks noGrp="1"/>
          </p:cNvSpPr>
          <p:nvPr>
            <p:ph type="title"/>
          </p:nvPr>
        </p:nvSpPr>
        <p:spPr>
          <a:xfrm>
            <a:off x="838200" y="365125"/>
            <a:ext cx="10515600" cy="5417110"/>
          </a:xfrm>
        </p:spPr>
        <p:txBody>
          <a:bodyPr/>
          <a:lstStyle/>
          <a:p>
            <a:r>
              <a:rPr lang="en-IN" b="1" dirty="0">
                <a:latin typeface="Times New Roman" panose="02020603050405020304" pitchFamily="18" charset="0"/>
                <a:cs typeface="Times New Roman" panose="02020603050405020304" pitchFamily="18" charset="0"/>
              </a:rPr>
              <a:t>Recommendations:</a:t>
            </a:r>
            <a:br>
              <a:rPr lang="en-IN"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Take the following recommendations </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to secure and avoid SQL database exploitation.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7682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45BDDD-06AA-9820-2C5D-FC989F97EF44}"/>
              </a:ext>
            </a:extLst>
          </p:cNvPr>
          <p:cNvSpPr>
            <a:spLocks noGrp="1"/>
          </p:cNvSpPr>
          <p:nvPr>
            <p:ph idx="1"/>
          </p:nvPr>
        </p:nvSpPr>
        <p:spPr>
          <a:xfrm>
            <a:off x="493059" y="367553"/>
            <a:ext cx="11152094" cy="6015318"/>
          </a:xfrm>
        </p:spPr>
        <p:txBody>
          <a:bodyPr>
            <a:normAutofit/>
          </a:bodyPr>
          <a:lstStyle/>
          <a:p>
            <a:pPr marL="0" indent="0">
              <a:buNone/>
            </a:pPr>
            <a:r>
              <a:rPr lang="en-IN" sz="3600" b="1" dirty="0">
                <a:latin typeface="Times New Roman" panose="02020603050405020304" pitchFamily="18" charset="0"/>
                <a:cs typeface="Times New Roman" panose="02020603050405020304" pitchFamily="18" charset="0"/>
              </a:rPr>
              <a:t>Recommendations:</a:t>
            </a:r>
          </a:p>
          <a:p>
            <a:r>
              <a:rPr lang="en-IN" dirty="0">
                <a:latin typeface="Times New Roman" panose="02020603050405020304" pitchFamily="18" charset="0"/>
                <a:cs typeface="Times New Roman" panose="02020603050405020304" pitchFamily="18" charset="0"/>
              </a:rPr>
              <a:t>Prepared statements: Use SQL prepared statements available in all web development languages and frameworks to avoid attacker being able to modify SQL query.</a:t>
            </a:r>
          </a:p>
          <a:p>
            <a:r>
              <a:rPr lang="en-IN" dirty="0">
                <a:latin typeface="Times New Roman" panose="02020603050405020304" pitchFamily="18" charset="0"/>
                <a:cs typeface="Times New Roman" panose="02020603050405020304" pitchFamily="18" charset="0"/>
              </a:rPr>
              <a:t>Do not run Database service as admin/root user.</a:t>
            </a:r>
          </a:p>
          <a:p>
            <a:r>
              <a:rPr lang="en-IN" dirty="0">
                <a:latin typeface="Times New Roman" panose="02020603050405020304" pitchFamily="18" charset="0"/>
                <a:cs typeface="Times New Roman" panose="02020603050405020304" pitchFamily="18" charset="0"/>
              </a:rPr>
              <a:t>Disable default accounts, passwords and databases.</a:t>
            </a:r>
          </a:p>
          <a:p>
            <a:r>
              <a:rPr lang="en-IN" dirty="0">
                <a:latin typeface="Times New Roman" panose="02020603050405020304" pitchFamily="18" charset="0"/>
                <a:cs typeface="Times New Roman" panose="02020603050405020304" pitchFamily="18" charset="0"/>
              </a:rPr>
              <a:t>Assign each Database user only the required permissions and not all permissions.</a:t>
            </a:r>
          </a:p>
          <a:p>
            <a:r>
              <a:rPr lang="en-IN" dirty="0">
                <a:latin typeface="Times New Roman" panose="02020603050405020304" pitchFamily="18" charset="0"/>
                <a:cs typeface="Times New Roman" panose="02020603050405020304" pitchFamily="18" charset="0"/>
              </a:rPr>
              <a:t>Character encoding: Convert simple codes into different characters like ‘~’/”^’. It is also suggested to follow HTML and other encodings.</a:t>
            </a:r>
          </a:p>
        </p:txBody>
      </p:sp>
    </p:spTree>
    <p:extLst>
      <p:ext uri="{BB962C8B-B14F-4D97-AF65-F5344CB8AC3E}">
        <p14:creationId xmlns:p14="http://schemas.microsoft.com/office/powerpoint/2010/main" val="126857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BDF2-80E7-2E2D-8C36-26F445D73123}"/>
              </a:ext>
            </a:extLst>
          </p:cNvPr>
          <p:cNvSpPr>
            <a:spLocks noGrp="1"/>
          </p:cNvSpPr>
          <p:nvPr>
            <p:ph type="ctrTitle"/>
          </p:nvPr>
        </p:nvSpPr>
        <p:spPr>
          <a:xfrm>
            <a:off x="98611" y="457200"/>
            <a:ext cx="6284260" cy="1013012"/>
          </a:xfrm>
        </p:spPr>
        <p:txBody>
          <a:bodyPr>
            <a:normAutofit fontScale="90000"/>
          </a:bodyPr>
          <a:lstStyle/>
          <a:p>
            <a:r>
              <a:rPr lang="en-US" b="1" dirty="0">
                <a:latin typeface="Times New Roman" panose="02020603050405020304" pitchFamily="18" charset="0"/>
                <a:ea typeface="Nirmala UI" panose="020B0502040204020203" pitchFamily="34" charset="0"/>
                <a:cs typeface="Times New Roman" panose="02020603050405020304" pitchFamily="18" charset="0"/>
              </a:rPr>
              <a:t>INTRODUCTION :</a:t>
            </a:r>
            <a:endParaRPr lang="en-IN" b="1" dirty="0">
              <a:latin typeface="Times New Roman" panose="02020603050405020304" pitchFamily="18" charset="0"/>
              <a:ea typeface="Nirmala UI" panose="020B0502040204020203"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4E9EE04B-618C-3852-CF48-28F3B8374AF7}"/>
              </a:ext>
            </a:extLst>
          </p:cNvPr>
          <p:cNvSpPr txBox="1"/>
          <p:nvPr/>
        </p:nvSpPr>
        <p:spPr>
          <a:xfrm>
            <a:off x="233082" y="1968817"/>
            <a:ext cx="11725835" cy="2954655"/>
          </a:xfrm>
          <a:prstGeom prst="rect">
            <a:avLst/>
          </a:prstGeom>
          <a:noFill/>
        </p:spPr>
        <p:txBody>
          <a:bodyPr wrap="square" rtlCol="0">
            <a:spAutoFit/>
          </a:bodyPr>
          <a:lstStyle/>
          <a:p>
            <a:pPr marL="571500" indent="-5715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This is the vulnerability project and penetration testing ( VAPT ) report for “Lifestyle Store”.</a:t>
            </a:r>
          </a:p>
          <a:p>
            <a:pPr marL="571500" indent="-5715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All vulnerabilities found on this store with their screenshots and links are reported.</a:t>
            </a:r>
          </a:p>
          <a:p>
            <a:pPr marL="571500" indent="-5715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I have also provided business risks and expert recommendations to tackle those vulnerabilities.</a:t>
            </a:r>
            <a:endParaRPr lang="en-IN" sz="44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2635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ED1F-4806-BE34-994B-E8B93CBB19C5}"/>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359D3314-CF29-84A7-1F4F-CC3DC1E4A337}"/>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hlinkClick r:id="rId2"/>
              </a:rPr>
              <a:t>https://owasp.org/www-community/attacks/SQL_Injection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https://en.wikipedia.org/wiki/SQL_injection</a:t>
            </a:r>
          </a:p>
        </p:txBody>
      </p:sp>
    </p:spTree>
    <p:extLst>
      <p:ext uri="{BB962C8B-B14F-4D97-AF65-F5344CB8AC3E}">
        <p14:creationId xmlns:p14="http://schemas.microsoft.com/office/powerpoint/2010/main" val="3752900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D5747-2A3A-5BA6-4342-367E333D2425}"/>
              </a:ext>
            </a:extLst>
          </p:cNvPr>
          <p:cNvSpPr>
            <a:spLocks noGrp="1"/>
          </p:cNvSpPr>
          <p:nvPr>
            <p:ph type="title"/>
          </p:nvPr>
        </p:nvSpPr>
        <p:spPr>
          <a:xfrm>
            <a:off x="663388" y="365125"/>
            <a:ext cx="10690412" cy="5121275"/>
          </a:xfrm>
        </p:spPr>
        <p:txBody>
          <a:bodyPr/>
          <a:lstStyle/>
          <a:p>
            <a:r>
              <a:rPr lang="en-IN" b="1" dirty="0">
                <a:latin typeface="Times New Roman" panose="02020603050405020304" pitchFamily="18" charset="0"/>
                <a:cs typeface="Times New Roman" panose="02020603050405020304" pitchFamily="18" charset="0"/>
              </a:rPr>
              <a:t>2. ACCOUNT TAKEOVER VIA OTP BYPASS</a:t>
            </a:r>
            <a:br>
              <a:rPr lang="en-IN"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(CRITICAL)</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0767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290D9-E313-16EA-4E57-F0DEC470F417}"/>
              </a:ext>
            </a:extLst>
          </p:cNvPr>
          <p:cNvSpPr>
            <a:spLocks noGrp="1"/>
          </p:cNvSpPr>
          <p:nvPr>
            <p:ph type="title"/>
          </p:nvPr>
        </p:nvSpPr>
        <p:spPr/>
        <p:txBody>
          <a:bodyPr>
            <a:normAutofit fontScale="90000"/>
          </a:bodyPr>
          <a:lstStyle/>
          <a:p>
            <a:r>
              <a:rPr lang="en-IN" dirty="0">
                <a:latin typeface="Times New Roman" panose="02020603050405020304" pitchFamily="18" charset="0"/>
                <a:cs typeface="Times New Roman" panose="02020603050405020304" pitchFamily="18" charset="0"/>
              </a:rPr>
              <a:t>Below mentioned page has a login form that follows login via OTP that can be brute forced.</a:t>
            </a:r>
          </a:p>
        </p:txBody>
      </p:sp>
      <p:sp>
        <p:nvSpPr>
          <p:cNvPr id="3" name="Content Placeholder 2">
            <a:extLst>
              <a:ext uri="{FF2B5EF4-FFF2-40B4-BE49-F238E27FC236}">
                <a16:creationId xmlns:a16="http://schemas.microsoft.com/office/drawing/2014/main" id="{C9846C56-3130-A6F1-24FE-B74131AC945C}"/>
              </a:ext>
            </a:extLst>
          </p:cNvPr>
          <p:cNvSpPr>
            <a:spLocks noGrp="1"/>
          </p:cNvSpPr>
          <p:nvPr>
            <p:ph idx="1"/>
          </p:nvPr>
        </p:nvSpPr>
        <p:spPr/>
        <p:txBody>
          <a:bodyPr/>
          <a:lstStyle/>
          <a:p>
            <a:pPr marL="0" indent="0">
              <a:buNone/>
            </a:pPr>
            <a:r>
              <a:rPr lang="en-IN" dirty="0"/>
              <a:t>RELEVANT URL:</a:t>
            </a:r>
          </a:p>
          <a:p>
            <a:r>
              <a:rPr lang="en-IN" dirty="0">
                <a:latin typeface="Times New Roman" panose="02020603050405020304" pitchFamily="18" charset="0"/>
                <a:cs typeface="Times New Roman" panose="02020603050405020304" pitchFamily="18" charset="0"/>
                <a:hlinkClick r:id="rId2"/>
              </a:rPr>
              <a:t>http://13.127.120.228/login/admin.php</a:t>
            </a:r>
            <a:endParaRPr lang="en-IN" dirty="0">
              <a:latin typeface="Times New Roman" panose="02020603050405020304" pitchFamily="18" charset="0"/>
              <a:cs typeface="Times New Roman" panose="02020603050405020304" pitchFamily="18" charset="0"/>
            </a:endParaRPr>
          </a:p>
          <a:p>
            <a:pPr marL="0" indent="0">
              <a:buNone/>
            </a:pPr>
            <a:r>
              <a:rPr lang="en-IN" dirty="0"/>
              <a:t>AFFECTED PARAMETERS:</a:t>
            </a:r>
          </a:p>
          <a:p>
            <a:r>
              <a:rPr lang="en-IN" dirty="0">
                <a:latin typeface="Times New Roman" panose="02020603050405020304" pitchFamily="18" charset="0"/>
                <a:cs typeface="Times New Roman" panose="02020603050405020304" pitchFamily="18" charset="0"/>
              </a:rPr>
              <a:t>OTP (POST)</a:t>
            </a:r>
          </a:p>
        </p:txBody>
      </p:sp>
    </p:spTree>
    <p:extLst>
      <p:ext uri="{BB962C8B-B14F-4D97-AF65-F5344CB8AC3E}">
        <p14:creationId xmlns:p14="http://schemas.microsoft.com/office/powerpoint/2010/main" val="4022049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5B6CB-3DF4-A2B4-A2C3-8F37BEB9A4D2}"/>
              </a:ext>
            </a:extLst>
          </p:cNvPr>
          <p:cNvSpPr>
            <a:spLocks noGrp="1"/>
          </p:cNvSpPr>
          <p:nvPr>
            <p:ph type="title"/>
          </p:nvPr>
        </p:nvSpPr>
        <p:spPr>
          <a:xfrm>
            <a:off x="537882" y="365125"/>
            <a:ext cx="10815918" cy="5228851"/>
          </a:xfrm>
        </p:spPr>
        <p:txBody>
          <a:bodyPr/>
          <a:lstStyle/>
          <a:p>
            <a:r>
              <a:rPr lang="en-IN" b="1" dirty="0">
                <a:latin typeface="Times New Roman" panose="02020603050405020304" pitchFamily="18" charset="0"/>
                <a:cs typeface="Times New Roman" panose="02020603050405020304" pitchFamily="18" charset="0"/>
              </a:rPr>
              <a:t>Observations:</a:t>
            </a:r>
            <a:br>
              <a:rPr lang="en-IN"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Following slides have the details about the vulnerability observed.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2527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268DB7-02B5-4DDB-3E48-5C1366B957D1}"/>
              </a:ext>
            </a:extLst>
          </p:cNvPr>
          <p:cNvSpPr>
            <a:spLocks noGrp="1"/>
          </p:cNvSpPr>
          <p:nvPr>
            <p:ph idx="1"/>
          </p:nvPr>
        </p:nvSpPr>
        <p:spPr>
          <a:xfrm>
            <a:off x="331693" y="349624"/>
            <a:ext cx="11465859" cy="6158752"/>
          </a:xfrm>
        </p:spPr>
        <p:txBody>
          <a:bodyPr/>
          <a:lstStyle/>
          <a:p>
            <a:r>
              <a:rPr lang="en-IN" dirty="0">
                <a:latin typeface="Times New Roman" panose="02020603050405020304" pitchFamily="18" charset="0"/>
                <a:cs typeface="Times New Roman" panose="02020603050405020304" pitchFamily="18" charset="0"/>
              </a:rPr>
              <a:t>Navigate to </a:t>
            </a:r>
            <a:r>
              <a:rPr lang="en-IN" dirty="0">
                <a:latin typeface="Times New Roman" panose="02020603050405020304" pitchFamily="18" charset="0"/>
                <a:cs typeface="Times New Roman" panose="02020603050405020304" pitchFamily="18" charset="0"/>
                <a:hlinkClick r:id="rId2"/>
              </a:rPr>
              <a:t>http://13.127.120.228/login/admin.php</a:t>
            </a:r>
            <a:r>
              <a:rPr lang="en-IN" dirty="0">
                <a:latin typeface="Times New Roman" panose="02020603050405020304" pitchFamily="18" charset="0"/>
                <a:cs typeface="Times New Roman" panose="02020603050405020304" pitchFamily="18" charset="0"/>
              </a:rPr>
              <a:t> you will see a “forgot your password” hyperlink which asks for OTP which is sent to victim’s mobile number, input any anonymous 3 digit OTP and intercept the request with burp suite. </a:t>
            </a:r>
          </a:p>
        </p:txBody>
      </p:sp>
      <p:pic>
        <p:nvPicPr>
          <p:cNvPr id="7" name="Picture 6">
            <a:extLst>
              <a:ext uri="{FF2B5EF4-FFF2-40B4-BE49-F238E27FC236}">
                <a16:creationId xmlns:a16="http://schemas.microsoft.com/office/drawing/2014/main" id="{8B67A402-5FCE-9DCA-D8D7-D89B81BEA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169" y="2114358"/>
            <a:ext cx="7540783" cy="422139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96751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9DADB-84B2-8B22-2CDF-26E7206A0245}"/>
              </a:ext>
            </a:extLst>
          </p:cNvPr>
          <p:cNvSpPr>
            <a:spLocks noGrp="1"/>
          </p:cNvSpPr>
          <p:nvPr>
            <p:ph type="title"/>
          </p:nvPr>
        </p:nvSpPr>
        <p:spPr>
          <a:xfrm>
            <a:off x="493059" y="365125"/>
            <a:ext cx="10860741" cy="5345393"/>
          </a:xfrm>
        </p:spPr>
        <p:txBody>
          <a:bodyPr/>
          <a:lstStyle/>
          <a:p>
            <a:r>
              <a:rPr lang="en-IN" b="1" dirty="0">
                <a:latin typeface="Times New Roman" panose="02020603050405020304" pitchFamily="18" charset="0"/>
                <a:cs typeface="Times New Roman" panose="02020603050405020304" pitchFamily="18" charset="0"/>
              </a:rPr>
              <a:t>Proof of concept:</a:t>
            </a:r>
            <a:br>
              <a:rPr lang="en-IN" b="1"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Following slides have the proof and </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risks of the proposed vulnerability.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409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790898-6E1C-A456-BA78-D42E6C1FCAE7}"/>
              </a:ext>
            </a:extLst>
          </p:cNvPr>
          <p:cNvSpPr>
            <a:spLocks noGrp="1"/>
          </p:cNvSpPr>
          <p:nvPr>
            <p:ph idx="1"/>
          </p:nvPr>
        </p:nvSpPr>
        <p:spPr>
          <a:xfrm>
            <a:off x="627529" y="609600"/>
            <a:ext cx="10726271" cy="5746376"/>
          </a:xfrm>
        </p:spPr>
        <p:txBody>
          <a:bodyPr/>
          <a:lstStyle/>
          <a:p>
            <a:r>
              <a:rPr lang="en-IN" dirty="0">
                <a:latin typeface="Times New Roman" panose="02020603050405020304" pitchFamily="18" charset="0"/>
                <a:cs typeface="Times New Roman" panose="02020603050405020304" pitchFamily="18" charset="0"/>
              </a:rPr>
              <a:t>The request below will be generated in burp suite using GET parameter.</a:t>
            </a:r>
          </a:p>
        </p:txBody>
      </p:sp>
      <p:pic>
        <p:nvPicPr>
          <p:cNvPr id="5" name="Picture 4">
            <a:extLst>
              <a:ext uri="{FF2B5EF4-FFF2-40B4-BE49-F238E27FC236}">
                <a16:creationId xmlns:a16="http://schemas.microsoft.com/office/drawing/2014/main" id="{58EBAA9B-11AA-CF57-A364-04C3AFB0E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3056" y="1932923"/>
            <a:ext cx="7583674" cy="335831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01737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BD7A7E-FAF1-6BC5-2081-BD90A87A76DA}"/>
              </a:ext>
            </a:extLst>
          </p:cNvPr>
          <p:cNvSpPr>
            <a:spLocks noGrp="1"/>
          </p:cNvSpPr>
          <p:nvPr>
            <p:ph idx="1"/>
          </p:nvPr>
        </p:nvSpPr>
        <p:spPr>
          <a:xfrm>
            <a:off x="546847" y="502024"/>
            <a:ext cx="11134165" cy="5898776"/>
          </a:xfrm>
        </p:spPr>
        <p:txBody>
          <a:bodyPr/>
          <a:lstStyle/>
          <a:p>
            <a:r>
              <a:rPr lang="en-IN" dirty="0">
                <a:latin typeface="Times New Roman" panose="02020603050405020304" pitchFamily="18" charset="0"/>
                <a:cs typeface="Times New Roman" panose="02020603050405020304" pitchFamily="18" charset="0"/>
              </a:rPr>
              <a:t>We will brute force by getting all combinations of 3 digit OTPs and input the correct one to bypass.</a:t>
            </a:r>
          </a:p>
        </p:txBody>
      </p:sp>
      <p:pic>
        <p:nvPicPr>
          <p:cNvPr id="5" name="Picture 4">
            <a:extLst>
              <a:ext uri="{FF2B5EF4-FFF2-40B4-BE49-F238E27FC236}">
                <a16:creationId xmlns:a16="http://schemas.microsoft.com/office/drawing/2014/main" id="{485662AF-7D5A-2A1B-1604-D7D6B45547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407" y="1908228"/>
            <a:ext cx="7861957" cy="332716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40455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E512-E0E3-D494-9D73-F05C94A7DBD8}"/>
              </a:ext>
            </a:extLst>
          </p:cNvPr>
          <p:cNvSpPr>
            <a:spLocks noGrp="1"/>
          </p:cNvSpPr>
          <p:nvPr>
            <p:ph type="title"/>
          </p:nvPr>
        </p:nvSpPr>
        <p:spPr>
          <a:xfrm>
            <a:off x="600635" y="365125"/>
            <a:ext cx="10753165" cy="4995769"/>
          </a:xfrm>
        </p:spPr>
        <p:txBody>
          <a:bodyPr/>
          <a:lstStyle/>
          <a:p>
            <a:r>
              <a:rPr lang="en-IN" b="1" dirty="0">
                <a:latin typeface="Times New Roman" panose="02020603050405020304" pitchFamily="18" charset="0"/>
                <a:cs typeface="Times New Roman" panose="02020603050405020304" pitchFamily="18" charset="0"/>
              </a:rPr>
              <a:t>Business impact:</a:t>
            </a:r>
            <a:br>
              <a:rPr lang="en-IN" b="1"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The impact on the company </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if the vulnerability is exploited.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2613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DDFDCD-1FE4-B96F-6F61-8694C72EFB2A}"/>
              </a:ext>
            </a:extLst>
          </p:cNvPr>
          <p:cNvSpPr>
            <a:spLocks noGrp="1"/>
          </p:cNvSpPr>
          <p:nvPr>
            <p:ph idx="1"/>
          </p:nvPr>
        </p:nvSpPr>
        <p:spPr>
          <a:xfrm>
            <a:off x="403412" y="331694"/>
            <a:ext cx="10950388" cy="6373906"/>
          </a:xfrm>
        </p:spPr>
        <p:txBody>
          <a:bodyPr>
            <a:normAutofit/>
          </a:bodyPr>
          <a:lstStyle/>
          <a:p>
            <a:pPr marL="0" indent="0">
              <a:buNone/>
            </a:pPr>
            <a:r>
              <a:rPr lang="en-IN" sz="3600" b="1" dirty="0">
                <a:latin typeface="Times New Roman" panose="02020603050405020304" pitchFamily="18" charset="0"/>
                <a:cs typeface="Times New Roman" panose="02020603050405020304" pitchFamily="18" charset="0"/>
              </a:rPr>
              <a:t>Business Impact:</a:t>
            </a:r>
          </a:p>
          <a:p>
            <a:r>
              <a:rPr lang="en-IN" dirty="0">
                <a:latin typeface="Times New Roman" panose="02020603050405020304" pitchFamily="18" charset="0"/>
                <a:cs typeface="Times New Roman" panose="02020603050405020304" pitchFamily="18" charset="0"/>
              </a:rPr>
              <a:t>A malicious hacker can gain complete access to admin account just by brute-forcing due to rate limiting flaw as a hacker can attempt as many times as he wants as there is no bounds in number of trials.</a:t>
            </a:r>
          </a:p>
          <a:p>
            <a:r>
              <a:rPr lang="en-IN" dirty="0">
                <a:latin typeface="Times New Roman" panose="02020603050405020304" pitchFamily="18" charset="0"/>
                <a:cs typeface="Times New Roman" panose="02020603050405020304" pitchFamily="18" charset="0"/>
              </a:rPr>
              <a:t>This leads to complete compromise of personal user data of every customer.</a:t>
            </a:r>
          </a:p>
          <a:p>
            <a:r>
              <a:rPr lang="en-IN" dirty="0">
                <a:latin typeface="Times New Roman" panose="02020603050405020304" pitchFamily="18" charset="0"/>
                <a:cs typeface="Times New Roman" panose="02020603050405020304" pitchFamily="18" charset="0"/>
              </a:rPr>
              <a:t>Attacker can login, then carry out actions on behalf of the victim which could lead to serious financial loss.</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777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BAF4F3-EC84-52FB-0AAE-B7D618E081B6}"/>
              </a:ext>
            </a:extLst>
          </p:cNvPr>
          <p:cNvSpPr>
            <a:spLocks noGrp="1"/>
          </p:cNvSpPr>
          <p:nvPr>
            <p:ph idx="1"/>
          </p:nvPr>
        </p:nvSpPr>
        <p:spPr>
          <a:xfrm>
            <a:off x="152400" y="322730"/>
            <a:ext cx="10963835" cy="717176"/>
          </a:xfrm>
        </p:spPr>
        <p:txBody>
          <a:bodyPr/>
          <a:lstStyle/>
          <a:p>
            <a:pPr marL="0" indent="0">
              <a:buNone/>
            </a:pPr>
            <a:r>
              <a:rPr lang="en-US" sz="3200" dirty="0">
                <a:latin typeface="Times New Roman" panose="02020603050405020304" pitchFamily="18" charset="0"/>
                <a:cs typeface="Times New Roman" panose="02020603050405020304" pitchFamily="18" charset="0"/>
              </a:rPr>
              <a:t>         SECURITY STATUS: </a:t>
            </a:r>
            <a:r>
              <a:rPr lang="en-US" sz="3200" dirty="0">
                <a:cs typeface="Times New Roman" panose="02020603050405020304" pitchFamily="18" charset="0"/>
              </a:rPr>
              <a:t>Extremely Vulnerable</a:t>
            </a:r>
          </a:p>
          <a:p>
            <a:pPr marL="0" indent="0">
              <a:buNone/>
            </a:pPr>
            <a:endParaRPr lang="en-US" sz="3200" dirty="0">
              <a:cs typeface="Times New Roman" panose="02020603050405020304" pitchFamily="18" charset="0"/>
            </a:endParaRPr>
          </a:p>
          <a:p>
            <a:pPr marL="0" indent="0">
              <a:buNone/>
            </a:pPr>
            <a:endParaRPr lang="en-US" sz="3200" dirty="0">
              <a:cs typeface="Times New Roman" panose="02020603050405020304" pitchFamily="18" charset="0"/>
            </a:endParaRPr>
          </a:p>
          <a:p>
            <a:pPr marL="0" indent="0">
              <a:buNone/>
            </a:pPr>
            <a:endParaRPr lang="en-US" sz="3200" dirty="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9078E58-747C-3687-FF92-155F3C8FFD97}"/>
              </a:ext>
            </a:extLst>
          </p:cNvPr>
          <p:cNvSpPr txBox="1"/>
          <p:nvPr/>
        </p:nvSpPr>
        <p:spPr>
          <a:xfrm>
            <a:off x="941294" y="1039906"/>
            <a:ext cx="9090211" cy="5262979"/>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SQLi: </a:t>
            </a:r>
            <a:r>
              <a:rPr lang="en-US" sz="2800" dirty="0">
                <a:latin typeface="Times New Roman" panose="02020603050405020304" pitchFamily="18" charset="0"/>
                <a:cs typeface="Times New Roman" panose="02020603050405020304" pitchFamily="18" charset="0"/>
              </a:rPr>
              <a:t>Hackers can steal all records from the databases of the website. Hackers can take complete control of the website including view, edit, add or delete files and folders via shell upload.</a:t>
            </a:r>
          </a:p>
          <a:p>
            <a:endParaRPr lang="en-US" sz="2800"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IDOR: </a:t>
            </a:r>
            <a:r>
              <a:rPr lang="en-US" sz="2800" dirty="0">
                <a:latin typeface="Times New Roman" panose="02020603050405020304" pitchFamily="18" charset="0"/>
                <a:cs typeface="Times New Roman" panose="02020603050405020304" pitchFamily="18" charset="0"/>
              </a:rPr>
              <a:t>Hackers can extract mobile numbers of all customers using user-id. Hackers can change the source code and can upload any malicious code, phishing etc. in the website via shell upload.</a:t>
            </a:r>
          </a:p>
          <a:p>
            <a:endParaRPr lang="en-US" sz="2800"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XSS: </a:t>
            </a:r>
            <a:r>
              <a:rPr lang="en-US" sz="2800" dirty="0">
                <a:latin typeface="Times New Roman" panose="02020603050405020304" pitchFamily="18" charset="0"/>
                <a:cs typeface="Times New Roman" panose="02020603050405020304" pitchFamily="18" charset="0"/>
              </a:rPr>
              <a:t>Hackers can trick users to click on malicious pop up links and steal information via cross-site-scripting.</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86578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2D1F-CBD3-ECD7-FE4E-68BF8648AEEF}"/>
              </a:ext>
            </a:extLst>
          </p:cNvPr>
          <p:cNvSpPr>
            <a:spLocks noGrp="1"/>
          </p:cNvSpPr>
          <p:nvPr>
            <p:ph type="title"/>
          </p:nvPr>
        </p:nvSpPr>
        <p:spPr>
          <a:xfrm>
            <a:off x="838200" y="365125"/>
            <a:ext cx="10515600" cy="5417110"/>
          </a:xfrm>
        </p:spPr>
        <p:txBody>
          <a:bodyPr/>
          <a:lstStyle/>
          <a:p>
            <a:r>
              <a:rPr lang="en-IN" b="1" dirty="0">
                <a:latin typeface="Times New Roman" panose="02020603050405020304" pitchFamily="18" charset="0"/>
                <a:cs typeface="Times New Roman" panose="02020603050405020304" pitchFamily="18" charset="0"/>
              </a:rPr>
              <a:t>Recommendations:</a:t>
            </a:r>
            <a:br>
              <a:rPr lang="en-IN"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Take the following recommendations </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to secure and avoid OTP bypass.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4317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45BDDD-06AA-9820-2C5D-FC989F97EF44}"/>
              </a:ext>
            </a:extLst>
          </p:cNvPr>
          <p:cNvSpPr>
            <a:spLocks noGrp="1"/>
          </p:cNvSpPr>
          <p:nvPr>
            <p:ph idx="1"/>
          </p:nvPr>
        </p:nvSpPr>
        <p:spPr>
          <a:xfrm>
            <a:off x="493059" y="367553"/>
            <a:ext cx="11152094" cy="6015318"/>
          </a:xfrm>
        </p:spPr>
        <p:txBody>
          <a:bodyPr>
            <a:normAutofit/>
          </a:bodyPr>
          <a:lstStyle/>
          <a:p>
            <a:pPr marL="0" indent="0">
              <a:buNone/>
            </a:pPr>
            <a:r>
              <a:rPr lang="en-IN" sz="3600" b="1" dirty="0">
                <a:latin typeface="Times New Roman" panose="02020603050405020304" pitchFamily="18" charset="0"/>
                <a:cs typeface="Times New Roman" panose="02020603050405020304" pitchFamily="18" charset="0"/>
              </a:rPr>
              <a:t>Recommendations:</a:t>
            </a:r>
          </a:p>
          <a:p>
            <a:r>
              <a:rPr lang="en-IN" dirty="0">
                <a:latin typeface="Times New Roman" panose="02020603050405020304" pitchFamily="18" charset="0"/>
                <a:cs typeface="Times New Roman" panose="02020603050405020304" pitchFamily="18" charset="0"/>
              </a:rPr>
              <a:t>Use rate limiting checks on the number of times the OTP request is generated.</a:t>
            </a:r>
          </a:p>
          <a:p>
            <a:r>
              <a:rPr lang="en-IN" dirty="0">
                <a:latin typeface="Times New Roman" panose="02020603050405020304" pitchFamily="18" charset="0"/>
                <a:cs typeface="Times New Roman" panose="02020603050405020304" pitchFamily="18" charset="0"/>
              </a:rPr>
              <a:t>OTP should be at least of 6 digits, a 3 digit OTP can be guessed or brute-forced easily.</a:t>
            </a:r>
          </a:p>
          <a:p>
            <a:r>
              <a:rPr lang="en-IN" dirty="0">
                <a:latin typeface="Times New Roman" panose="02020603050405020304" pitchFamily="18" charset="0"/>
                <a:cs typeface="Times New Roman" panose="02020603050405020304" pitchFamily="18" charset="0"/>
              </a:rPr>
              <a:t>OTP should expire in a particular time like 2 to 5 minutes to make authorization process more secure.</a:t>
            </a:r>
          </a:p>
        </p:txBody>
      </p:sp>
    </p:spTree>
    <p:extLst>
      <p:ext uri="{BB962C8B-B14F-4D97-AF65-F5344CB8AC3E}">
        <p14:creationId xmlns:p14="http://schemas.microsoft.com/office/powerpoint/2010/main" val="270957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ED1F-4806-BE34-994B-E8B93CBB19C5}"/>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359D3314-CF29-84A7-1F4F-CC3DC1E4A337}"/>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https://owasp.org/www-project-mobile-app-security/</a:t>
            </a:r>
          </a:p>
        </p:txBody>
      </p:sp>
    </p:spTree>
    <p:extLst>
      <p:ext uri="{BB962C8B-B14F-4D97-AF65-F5344CB8AC3E}">
        <p14:creationId xmlns:p14="http://schemas.microsoft.com/office/powerpoint/2010/main" val="1729283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D5747-2A3A-5BA6-4342-367E333D2425}"/>
              </a:ext>
            </a:extLst>
          </p:cNvPr>
          <p:cNvSpPr>
            <a:spLocks noGrp="1"/>
          </p:cNvSpPr>
          <p:nvPr>
            <p:ph type="title"/>
          </p:nvPr>
        </p:nvSpPr>
        <p:spPr>
          <a:xfrm>
            <a:off x="663388" y="365125"/>
            <a:ext cx="10690412" cy="5121275"/>
          </a:xfrm>
        </p:spPr>
        <p:txBody>
          <a:bodyPr/>
          <a:lstStyle/>
          <a:p>
            <a:r>
              <a:rPr lang="en-IN" b="1" dirty="0">
                <a:latin typeface="Times New Roman" panose="02020603050405020304" pitchFamily="18" charset="0"/>
                <a:cs typeface="Times New Roman" panose="02020603050405020304" pitchFamily="18" charset="0"/>
              </a:rPr>
              <a:t>3. UNAUTHORIZED ACCESS TO CUSTOMER DETAILS</a:t>
            </a:r>
            <a:br>
              <a:rPr lang="en-IN"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(CRITICAL)</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50973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290D9-E313-16EA-4E57-F0DEC470F417}"/>
              </a:ext>
            </a:extLst>
          </p:cNvPr>
          <p:cNvSpPr>
            <a:spLocks noGrp="1"/>
          </p:cNvSpPr>
          <p:nvPr>
            <p:ph type="title"/>
          </p:nvPr>
        </p:nvSpPr>
        <p:spPr>
          <a:xfrm>
            <a:off x="640977" y="418915"/>
            <a:ext cx="10515600" cy="1580216"/>
          </a:xfrm>
        </p:spPr>
        <p:txBody>
          <a:bodyPr>
            <a:normAutofit/>
          </a:bodyPr>
          <a:lstStyle/>
          <a:p>
            <a:r>
              <a:rPr lang="en-IN" sz="3100" dirty="0">
                <a:latin typeface="Times New Roman" panose="02020603050405020304" pitchFamily="18" charset="0"/>
                <a:cs typeface="Times New Roman" panose="02020603050405020304" pitchFamily="18" charset="0"/>
              </a:rPr>
              <a:t>The “My orders” section of the website shows am Insecure Direct Object Reference (IDOR), this allows hackers to get access to any customer’s order details and more</a:t>
            </a:r>
            <a:r>
              <a:rPr lang="en-IN" dirty="0">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C9846C56-3130-A6F1-24FE-B74131AC945C}"/>
              </a:ext>
            </a:extLst>
          </p:cNvPr>
          <p:cNvSpPr>
            <a:spLocks noGrp="1"/>
          </p:cNvSpPr>
          <p:nvPr>
            <p:ph idx="1"/>
          </p:nvPr>
        </p:nvSpPr>
        <p:spPr>
          <a:xfrm>
            <a:off x="838200" y="2259105"/>
            <a:ext cx="10515600" cy="3917857"/>
          </a:xfrm>
        </p:spPr>
        <p:txBody>
          <a:bodyPr/>
          <a:lstStyle/>
          <a:p>
            <a:pPr marL="0" indent="0">
              <a:buNone/>
            </a:pPr>
            <a:r>
              <a:rPr lang="en-IN" dirty="0"/>
              <a:t>RELEVANT URL:</a:t>
            </a:r>
          </a:p>
          <a:p>
            <a:r>
              <a:rPr lang="en-IN" dirty="0">
                <a:latin typeface="Times New Roman" panose="02020603050405020304" pitchFamily="18" charset="0"/>
                <a:cs typeface="Times New Roman" panose="02020603050405020304" pitchFamily="18" charset="0"/>
              </a:rPr>
              <a:t>http://13.127.120.228/orders/orders.php?customer=18</a:t>
            </a:r>
          </a:p>
          <a:p>
            <a:pPr marL="0" indent="0">
              <a:buNone/>
            </a:pPr>
            <a:r>
              <a:rPr lang="en-IN" dirty="0"/>
              <a:t>AFFECTED PARAMETERS:</a:t>
            </a:r>
          </a:p>
          <a:p>
            <a:r>
              <a:rPr lang="en-IN" dirty="0">
                <a:latin typeface="Times New Roman" panose="02020603050405020304" pitchFamily="18" charset="0"/>
                <a:cs typeface="Times New Roman" panose="02020603050405020304" pitchFamily="18" charset="0"/>
              </a:rPr>
              <a:t>Customer data (GET)</a:t>
            </a:r>
          </a:p>
          <a:p>
            <a:endParaRPr lang="en-IN" dirty="0"/>
          </a:p>
        </p:txBody>
      </p:sp>
    </p:spTree>
    <p:extLst>
      <p:ext uri="{BB962C8B-B14F-4D97-AF65-F5344CB8AC3E}">
        <p14:creationId xmlns:p14="http://schemas.microsoft.com/office/powerpoint/2010/main" val="2302858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D79AC-82D7-328C-D07D-FB4322A9DA40}"/>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Other URL with similar issues</a:t>
            </a:r>
          </a:p>
        </p:txBody>
      </p:sp>
      <p:sp>
        <p:nvSpPr>
          <p:cNvPr id="3" name="Content Placeholder 2">
            <a:extLst>
              <a:ext uri="{FF2B5EF4-FFF2-40B4-BE49-F238E27FC236}">
                <a16:creationId xmlns:a16="http://schemas.microsoft.com/office/drawing/2014/main" id="{838AC5CB-EBB3-6622-5029-14E7F17AF4C7}"/>
              </a:ext>
            </a:extLst>
          </p:cNvPr>
          <p:cNvSpPr>
            <a:spLocks noGrp="1"/>
          </p:cNvSpPr>
          <p:nvPr>
            <p:ph idx="1"/>
          </p:nvPr>
        </p:nvSpPr>
        <p:spPr/>
        <p:txBody>
          <a:bodyPr/>
          <a:lstStyle/>
          <a:p>
            <a:pPr marL="0" indent="0">
              <a:buNone/>
            </a:pPr>
            <a:r>
              <a:rPr lang="en-IN" dirty="0"/>
              <a:t>RELEVANT URL:</a:t>
            </a:r>
          </a:p>
          <a:p>
            <a:r>
              <a:rPr lang="en-IN" dirty="0">
                <a:latin typeface="Times New Roman" panose="02020603050405020304" pitchFamily="18" charset="0"/>
                <a:cs typeface="Times New Roman" panose="02020603050405020304" pitchFamily="18" charset="0"/>
                <a:hlinkClick r:id="rId2"/>
              </a:rPr>
              <a:t>http://13.127.120.228/products/details.php?p_id=5</a:t>
            </a:r>
            <a:endParaRPr lang="en-IN" dirty="0">
              <a:latin typeface="Times New Roman" panose="02020603050405020304" pitchFamily="18" charset="0"/>
              <a:cs typeface="Times New Roman" panose="02020603050405020304" pitchFamily="18" charset="0"/>
            </a:endParaRPr>
          </a:p>
          <a:p>
            <a:pPr marL="0" indent="0">
              <a:buNone/>
            </a:pPr>
            <a:r>
              <a:rPr lang="en-IN" dirty="0">
                <a:cs typeface="Times New Roman" panose="02020603050405020304" pitchFamily="18" charset="0"/>
              </a:rPr>
              <a:t>AFFECTED PARAMETRS:</a:t>
            </a:r>
          </a:p>
          <a:p>
            <a:r>
              <a:rPr lang="en-IN" dirty="0">
                <a:latin typeface="Times New Roman" panose="02020603050405020304" pitchFamily="18" charset="0"/>
                <a:cs typeface="Times New Roman" panose="02020603050405020304" pitchFamily="18" charset="0"/>
              </a:rPr>
              <a:t>P_ID (GET)</a:t>
            </a:r>
          </a:p>
        </p:txBody>
      </p:sp>
    </p:spTree>
    <p:extLst>
      <p:ext uri="{BB962C8B-B14F-4D97-AF65-F5344CB8AC3E}">
        <p14:creationId xmlns:p14="http://schemas.microsoft.com/office/powerpoint/2010/main" val="1683384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5B6CB-3DF4-A2B4-A2C3-8F37BEB9A4D2}"/>
              </a:ext>
            </a:extLst>
          </p:cNvPr>
          <p:cNvSpPr>
            <a:spLocks noGrp="1"/>
          </p:cNvSpPr>
          <p:nvPr>
            <p:ph type="title"/>
          </p:nvPr>
        </p:nvSpPr>
        <p:spPr>
          <a:xfrm>
            <a:off x="537882" y="365125"/>
            <a:ext cx="10815918" cy="5228851"/>
          </a:xfrm>
        </p:spPr>
        <p:txBody>
          <a:bodyPr/>
          <a:lstStyle/>
          <a:p>
            <a:r>
              <a:rPr lang="en-IN" b="1" dirty="0">
                <a:latin typeface="Times New Roman" panose="02020603050405020304" pitchFamily="18" charset="0"/>
                <a:cs typeface="Times New Roman" panose="02020603050405020304" pitchFamily="18" charset="0"/>
              </a:rPr>
              <a:t>Observations:</a:t>
            </a:r>
            <a:br>
              <a:rPr lang="en-IN"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Following slides have the details </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about the vulnerability observed.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104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268DB7-02B5-4DDB-3E48-5C1366B957D1}"/>
              </a:ext>
            </a:extLst>
          </p:cNvPr>
          <p:cNvSpPr>
            <a:spLocks noGrp="1"/>
          </p:cNvSpPr>
          <p:nvPr>
            <p:ph idx="1"/>
          </p:nvPr>
        </p:nvSpPr>
        <p:spPr>
          <a:xfrm>
            <a:off x="331693" y="349624"/>
            <a:ext cx="11465859" cy="6158752"/>
          </a:xfrm>
        </p:spPr>
        <p:txBody>
          <a:bodyPr/>
          <a:lstStyle/>
          <a:p>
            <a:r>
              <a:rPr lang="en-IN" dirty="0">
                <a:latin typeface="Times New Roman" panose="02020603050405020304" pitchFamily="18" charset="0"/>
                <a:cs typeface="Times New Roman" panose="02020603050405020304" pitchFamily="18" charset="0"/>
              </a:rPr>
              <a:t>Login to your account and go to “My orders” section, you will see a GET parameter as shown below “customer=18”</a:t>
            </a:r>
          </a:p>
        </p:txBody>
      </p:sp>
      <p:pic>
        <p:nvPicPr>
          <p:cNvPr id="4" name="Picture 3">
            <a:extLst>
              <a:ext uri="{FF2B5EF4-FFF2-40B4-BE49-F238E27FC236}">
                <a16:creationId xmlns:a16="http://schemas.microsoft.com/office/drawing/2014/main" id="{A421C9EA-1FC3-96F2-9F1A-C3192D952F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512" y="1386819"/>
            <a:ext cx="7008277" cy="502136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26418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9DADB-84B2-8B22-2CDF-26E7206A0245}"/>
              </a:ext>
            </a:extLst>
          </p:cNvPr>
          <p:cNvSpPr>
            <a:spLocks noGrp="1"/>
          </p:cNvSpPr>
          <p:nvPr>
            <p:ph type="title"/>
          </p:nvPr>
        </p:nvSpPr>
        <p:spPr>
          <a:xfrm>
            <a:off x="493059" y="365125"/>
            <a:ext cx="10860741" cy="5345393"/>
          </a:xfrm>
        </p:spPr>
        <p:txBody>
          <a:bodyPr/>
          <a:lstStyle/>
          <a:p>
            <a:r>
              <a:rPr lang="en-IN" b="1" dirty="0">
                <a:latin typeface="Times New Roman" panose="02020603050405020304" pitchFamily="18" charset="0"/>
                <a:cs typeface="Times New Roman" panose="02020603050405020304" pitchFamily="18" charset="0"/>
              </a:rPr>
              <a:t>Proof of concept:</a:t>
            </a:r>
            <a:br>
              <a:rPr lang="en-IN" b="1"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Following slides have the proof and </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risks of the proposed vulnerability.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3324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268DB7-02B5-4DDB-3E48-5C1366B957D1}"/>
              </a:ext>
            </a:extLst>
          </p:cNvPr>
          <p:cNvSpPr>
            <a:spLocks noGrp="1"/>
          </p:cNvSpPr>
          <p:nvPr>
            <p:ph idx="1"/>
          </p:nvPr>
        </p:nvSpPr>
        <p:spPr>
          <a:xfrm>
            <a:off x="331693" y="349624"/>
            <a:ext cx="11465859" cy="6158752"/>
          </a:xfrm>
        </p:spPr>
        <p:txBody>
          <a:bodyPr/>
          <a:lstStyle/>
          <a:p>
            <a:r>
              <a:rPr lang="en-IN" dirty="0">
                <a:latin typeface="Times New Roman" panose="02020603050405020304" pitchFamily="18" charset="0"/>
                <a:cs typeface="Times New Roman" panose="02020603050405020304" pitchFamily="18" charset="0"/>
              </a:rPr>
              <a:t>Change the customer number to any random number, and we get the details of the new customer ID.</a:t>
            </a:r>
          </a:p>
        </p:txBody>
      </p:sp>
      <p:pic>
        <p:nvPicPr>
          <p:cNvPr id="5" name="Picture 4">
            <a:extLst>
              <a:ext uri="{FF2B5EF4-FFF2-40B4-BE49-F238E27FC236}">
                <a16:creationId xmlns:a16="http://schemas.microsoft.com/office/drawing/2014/main" id="{98E5CB62-E0CF-3236-896F-A6CD844C9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782" y="1336841"/>
            <a:ext cx="6914384" cy="494741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8329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7376-90A7-A7BC-5FD5-151207365269}"/>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VULNERABILITY STATISTICS:</a:t>
            </a:r>
          </a:p>
        </p:txBody>
      </p:sp>
      <p:graphicFrame>
        <p:nvGraphicFramePr>
          <p:cNvPr id="4" name="Table 4">
            <a:extLst>
              <a:ext uri="{FF2B5EF4-FFF2-40B4-BE49-F238E27FC236}">
                <a16:creationId xmlns:a16="http://schemas.microsoft.com/office/drawing/2014/main" id="{2E5019F5-8C20-FC24-3047-3B2E3EEFA9D4}"/>
              </a:ext>
            </a:extLst>
          </p:cNvPr>
          <p:cNvGraphicFramePr>
            <a:graphicFrameLocks noGrp="1"/>
          </p:cNvGraphicFramePr>
          <p:nvPr>
            <p:ph idx="1"/>
            <p:extLst>
              <p:ext uri="{D42A27DB-BD31-4B8C-83A1-F6EECF244321}">
                <p14:modId xmlns:p14="http://schemas.microsoft.com/office/powerpoint/2010/main" val="2632580971"/>
              </p:ext>
            </p:extLst>
          </p:nvPr>
        </p:nvGraphicFramePr>
        <p:xfrm>
          <a:off x="838200" y="2130425"/>
          <a:ext cx="10515600" cy="74168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843391146"/>
                    </a:ext>
                  </a:extLst>
                </a:gridCol>
                <a:gridCol w="2628900">
                  <a:extLst>
                    <a:ext uri="{9D8B030D-6E8A-4147-A177-3AD203B41FA5}">
                      <a16:colId xmlns:a16="http://schemas.microsoft.com/office/drawing/2014/main" val="4208786976"/>
                    </a:ext>
                  </a:extLst>
                </a:gridCol>
                <a:gridCol w="2628900">
                  <a:extLst>
                    <a:ext uri="{9D8B030D-6E8A-4147-A177-3AD203B41FA5}">
                      <a16:colId xmlns:a16="http://schemas.microsoft.com/office/drawing/2014/main" val="1655198165"/>
                    </a:ext>
                  </a:extLst>
                </a:gridCol>
                <a:gridCol w="2628900">
                  <a:extLst>
                    <a:ext uri="{9D8B030D-6E8A-4147-A177-3AD203B41FA5}">
                      <a16:colId xmlns:a16="http://schemas.microsoft.com/office/drawing/2014/main" val="2826852254"/>
                    </a:ext>
                  </a:extLst>
                </a:gridCol>
              </a:tblGrid>
              <a:tr h="370840">
                <a:tc>
                  <a:txBody>
                    <a:bodyPr/>
                    <a:lstStyle/>
                    <a:p>
                      <a:r>
                        <a:rPr lang="en-IN" dirty="0"/>
                        <a:t>Critical</a:t>
                      </a:r>
                    </a:p>
                  </a:txBody>
                  <a:tcPr/>
                </a:tc>
                <a:tc>
                  <a:txBody>
                    <a:bodyPr/>
                    <a:lstStyle/>
                    <a:p>
                      <a:r>
                        <a:rPr lang="en-IN" dirty="0"/>
                        <a:t>Severe</a:t>
                      </a:r>
                    </a:p>
                  </a:txBody>
                  <a:tcPr/>
                </a:tc>
                <a:tc>
                  <a:txBody>
                    <a:bodyPr/>
                    <a:lstStyle/>
                    <a:p>
                      <a:r>
                        <a:rPr lang="en-IN" dirty="0"/>
                        <a:t>Moderate</a:t>
                      </a:r>
                    </a:p>
                  </a:txBody>
                  <a:tcPr/>
                </a:tc>
                <a:tc>
                  <a:txBody>
                    <a:bodyPr/>
                    <a:lstStyle/>
                    <a:p>
                      <a:r>
                        <a:rPr lang="en-IN" dirty="0"/>
                        <a:t>Low</a:t>
                      </a:r>
                    </a:p>
                  </a:txBody>
                  <a:tcPr/>
                </a:tc>
                <a:extLst>
                  <a:ext uri="{0D108BD9-81ED-4DB2-BD59-A6C34878D82A}">
                    <a16:rowId xmlns:a16="http://schemas.microsoft.com/office/drawing/2014/main" val="1266336202"/>
                  </a:ext>
                </a:extLst>
              </a:tr>
              <a:tr h="370840">
                <a:tc>
                  <a:txBody>
                    <a:bodyPr/>
                    <a:lstStyle/>
                    <a:p>
                      <a:r>
                        <a:rPr lang="en-IN" dirty="0"/>
                        <a:t>12</a:t>
                      </a:r>
                    </a:p>
                  </a:txBody>
                  <a:tcPr/>
                </a:tc>
                <a:tc>
                  <a:txBody>
                    <a:bodyPr/>
                    <a:lstStyle/>
                    <a:p>
                      <a:r>
                        <a:rPr lang="en-IN" dirty="0"/>
                        <a:t>7</a:t>
                      </a:r>
                    </a:p>
                  </a:txBody>
                  <a:tcPr/>
                </a:tc>
                <a:tc>
                  <a:txBody>
                    <a:bodyPr/>
                    <a:lstStyle/>
                    <a:p>
                      <a:r>
                        <a:rPr lang="en-IN" dirty="0"/>
                        <a:t>3</a:t>
                      </a:r>
                    </a:p>
                  </a:txBody>
                  <a:tcPr/>
                </a:tc>
                <a:tc>
                  <a:txBody>
                    <a:bodyPr/>
                    <a:lstStyle/>
                    <a:p>
                      <a:r>
                        <a:rPr lang="en-IN" dirty="0"/>
                        <a:t>3</a:t>
                      </a:r>
                    </a:p>
                  </a:txBody>
                  <a:tcPr/>
                </a:tc>
                <a:extLst>
                  <a:ext uri="{0D108BD9-81ED-4DB2-BD59-A6C34878D82A}">
                    <a16:rowId xmlns:a16="http://schemas.microsoft.com/office/drawing/2014/main" val="1424647252"/>
                  </a:ext>
                </a:extLst>
              </a:tr>
            </a:tbl>
          </a:graphicData>
        </a:graphic>
      </p:graphicFrame>
    </p:spTree>
    <p:extLst>
      <p:ext uri="{BB962C8B-B14F-4D97-AF65-F5344CB8AC3E}">
        <p14:creationId xmlns:p14="http://schemas.microsoft.com/office/powerpoint/2010/main" val="2126029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E512-E0E3-D494-9D73-F05C94A7DBD8}"/>
              </a:ext>
            </a:extLst>
          </p:cNvPr>
          <p:cNvSpPr>
            <a:spLocks noGrp="1"/>
          </p:cNvSpPr>
          <p:nvPr>
            <p:ph type="title"/>
          </p:nvPr>
        </p:nvSpPr>
        <p:spPr>
          <a:xfrm>
            <a:off x="600635" y="365125"/>
            <a:ext cx="10753165" cy="4995769"/>
          </a:xfrm>
        </p:spPr>
        <p:txBody>
          <a:bodyPr/>
          <a:lstStyle/>
          <a:p>
            <a:r>
              <a:rPr lang="en-IN" b="1" dirty="0">
                <a:latin typeface="Times New Roman" panose="02020603050405020304" pitchFamily="18" charset="0"/>
                <a:cs typeface="Times New Roman" panose="02020603050405020304" pitchFamily="18" charset="0"/>
              </a:rPr>
              <a:t>Business impact:</a:t>
            </a:r>
            <a:br>
              <a:rPr lang="en-IN" b="1"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The impact on the company </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if the vulnerability is exploited.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19970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DDFDCD-1FE4-B96F-6F61-8694C72EFB2A}"/>
              </a:ext>
            </a:extLst>
          </p:cNvPr>
          <p:cNvSpPr>
            <a:spLocks noGrp="1"/>
          </p:cNvSpPr>
          <p:nvPr>
            <p:ph idx="1"/>
          </p:nvPr>
        </p:nvSpPr>
        <p:spPr>
          <a:xfrm>
            <a:off x="403412" y="331694"/>
            <a:ext cx="10950388" cy="6373906"/>
          </a:xfrm>
        </p:spPr>
        <p:txBody>
          <a:bodyPr>
            <a:normAutofit/>
          </a:bodyPr>
          <a:lstStyle/>
          <a:p>
            <a:pPr marL="0" indent="0">
              <a:buNone/>
            </a:pPr>
            <a:r>
              <a:rPr lang="en-IN" sz="3600" b="1" dirty="0">
                <a:latin typeface="Times New Roman" panose="02020603050405020304" pitchFamily="18" charset="0"/>
                <a:cs typeface="Times New Roman" panose="02020603050405020304" pitchFamily="18" charset="0"/>
              </a:rPr>
              <a:t>Business Impact:</a:t>
            </a:r>
          </a:p>
          <a:p>
            <a:r>
              <a:rPr lang="en-IN" dirty="0">
                <a:latin typeface="Times New Roman" panose="02020603050405020304" pitchFamily="18" charset="0"/>
                <a:cs typeface="Times New Roman" panose="02020603050405020304" pitchFamily="18" charset="0"/>
              </a:rPr>
              <a:t>This vulnerability can be exploited by malicious hackers to carry out targeted phishing attacks on the users and the information can be sold to the competitors/black-market.</a:t>
            </a:r>
          </a:p>
          <a:p>
            <a:r>
              <a:rPr lang="en-IN" dirty="0">
                <a:latin typeface="Times New Roman" panose="02020603050405020304" pitchFamily="18" charset="0"/>
                <a:cs typeface="Times New Roman" panose="02020603050405020304" pitchFamily="18" charset="0"/>
              </a:rPr>
              <a:t>More over, as there is no rate limiting checks, attacker can brute-force the “</a:t>
            </a:r>
            <a:r>
              <a:rPr lang="en-IN" dirty="0" err="1">
                <a:latin typeface="Times New Roman" panose="02020603050405020304" pitchFamily="18" charset="0"/>
                <a:cs typeface="Times New Roman" panose="02020603050405020304" pitchFamily="18" charset="0"/>
              </a:rPr>
              <a:t>user_id</a:t>
            </a:r>
            <a:r>
              <a:rPr lang="en-IN" dirty="0">
                <a:latin typeface="Times New Roman" panose="02020603050405020304" pitchFamily="18" charset="0"/>
                <a:cs typeface="Times New Roman" panose="02020603050405020304" pitchFamily="18" charset="0"/>
              </a:rPr>
              <a:t>” for all possible values and get bill information of each and every user of the organization resulting is a massive information leakage.</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25838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2D1F-CBD3-ECD7-FE4E-68BF8648AEEF}"/>
              </a:ext>
            </a:extLst>
          </p:cNvPr>
          <p:cNvSpPr>
            <a:spLocks noGrp="1"/>
          </p:cNvSpPr>
          <p:nvPr>
            <p:ph type="title"/>
          </p:nvPr>
        </p:nvSpPr>
        <p:spPr>
          <a:xfrm>
            <a:off x="838200" y="365125"/>
            <a:ext cx="10515600" cy="5417110"/>
          </a:xfrm>
        </p:spPr>
        <p:txBody>
          <a:bodyPr/>
          <a:lstStyle/>
          <a:p>
            <a:r>
              <a:rPr lang="en-IN" b="1" dirty="0">
                <a:latin typeface="Times New Roman" panose="02020603050405020304" pitchFamily="18" charset="0"/>
                <a:cs typeface="Times New Roman" panose="02020603050405020304" pitchFamily="18" charset="0"/>
              </a:rPr>
              <a:t>Recommendations:</a:t>
            </a:r>
            <a:br>
              <a:rPr lang="en-IN"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Take the following recommendations </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to secure and avoid OTP bypass.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36938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45BDDD-06AA-9820-2C5D-FC989F97EF44}"/>
              </a:ext>
            </a:extLst>
          </p:cNvPr>
          <p:cNvSpPr>
            <a:spLocks noGrp="1"/>
          </p:cNvSpPr>
          <p:nvPr>
            <p:ph idx="1"/>
          </p:nvPr>
        </p:nvSpPr>
        <p:spPr>
          <a:xfrm>
            <a:off x="493059" y="367553"/>
            <a:ext cx="11152094" cy="6015318"/>
          </a:xfrm>
        </p:spPr>
        <p:txBody>
          <a:bodyPr>
            <a:normAutofit/>
          </a:bodyPr>
          <a:lstStyle/>
          <a:p>
            <a:pPr marL="0" indent="0">
              <a:buNone/>
            </a:pPr>
            <a:r>
              <a:rPr lang="en-IN" sz="3600" b="1" dirty="0">
                <a:latin typeface="Times New Roman" panose="02020603050405020304" pitchFamily="18" charset="0"/>
                <a:cs typeface="Times New Roman" panose="02020603050405020304" pitchFamily="18" charset="0"/>
              </a:rPr>
              <a:t>Recommendations:</a:t>
            </a:r>
          </a:p>
          <a:p>
            <a:r>
              <a:rPr lang="en-IN" dirty="0">
                <a:latin typeface="Times New Roman" panose="02020603050405020304" pitchFamily="18" charset="0"/>
                <a:cs typeface="Times New Roman" panose="02020603050405020304" pitchFamily="18" charset="0"/>
              </a:rPr>
              <a:t>Make sure user have the access to self data.</a:t>
            </a:r>
          </a:p>
          <a:p>
            <a:r>
              <a:rPr lang="en-IN" dirty="0">
                <a:latin typeface="Times New Roman" panose="02020603050405020304" pitchFamily="18" charset="0"/>
                <a:cs typeface="Times New Roman" panose="02020603050405020304" pitchFamily="18" charset="0"/>
              </a:rPr>
              <a:t>Use proper rate limiting checks on the number of request comes from a single user in a small amount of time.</a:t>
            </a:r>
          </a:p>
          <a:p>
            <a:r>
              <a:rPr lang="en-IN" dirty="0">
                <a:latin typeface="Times New Roman" panose="02020603050405020304" pitchFamily="18" charset="0"/>
                <a:cs typeface="Times New Roman" panose="02020603050405020304" pitchFamily="18" charset="0"/>
              </a:rPr>
              <a:t>Implement proper authentication and authorization checks to make sure that the user has permission to the data which is being requested.</a:t>
            </a:r>
          </a:p>
        </p:txBody>
      </p:sp>
    </p:spTree>
    <p:extLst>
      <p:ext uri="{BB962C8B-B14F-4D97-AF65-F5344CB8AC3E}">
        <p14:creationId xmlns:p14="http://schemas.microsoft.com/office/powerpoint/2010/main" val="16366991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ED1F-4806-BE34-994B-E8B93CBB19C5}"/>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359D3314-CF29-84A7-1F4F-CC3DC1E4A337}"/>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hlinkClick r:id="rId2"/>
              </a:rPr>
              <a:t>https://owasp.org/www-chapter-ghana/</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https://portswigger.net/web-security/access-control/idor</a:t>
            </a:r>
          </a:p>
        </p:txBody>
      </p:sp>
    </p:spTree>
    <p:extLst>
      <p:ext uri="{BB962C8B-B14F-4D97-AF65-F5344CB8AC3E}">
        <p14:creationId xmlns:p14="http://schemas.microsoft.com/office/powerpoint/2010/main" val="27746602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D5747-2A3A-5BA6-4342-367E333D2425}"/>
              </a:ext>
            </a:extLst>
          </p:cNvPr>
          <p:cNvSpPr>
            <a:spLocks noGrp="1"/>
          </p:cNvSpPr>
          <p:nvPr>
            <p:ph type="title"/>
          </p:nvPr>
        </p:nvSpPr>
        <p:spPr>
          <a:xfrm>
            <a:off x="663388" y="365125"/>
            <a:ext cx="10690412" cy="5121275"/>
          </a:xfrm>
        </p:spPr>
        <p:txBody>
          <a:bodyPr/>
          <a:lstStyle/>
          <a:p>
            <a:r>
              <a:rPr lang="en-IN" b="1" dirty="0">
                <a:latin typeface="Times New Roman" panose="02020603050405020304" pitchFamily="18" charset="0"/>
                <a:cs typeface="Times New Roman" panose="02020603050405020304" pitchFamily="18" charset="0"/>
              </a:rPr>
              <a:t>4. REFLECTED CROSS SITE SCRIPTING</a:t>
            </a:r>
            <a:br>
              <a:rPr lang="en-IN"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(SEVERE)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94369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290D9-E313-16EA-4E57-F0DEC470F417}"/>
              </a:ext>
            </a:extLst>
          </p:cNvPr>
          <p:cNvSpPr>
            <a:spLocks noGrp="1"/>
          </p:cNvSpPr>
          <p:nvPr>
            <p:ph type="title"/>
          </p:nvPr>
        </p:nvSpPr>
        <p:spPr>
          <a:xfrm>
            <a:off x="605118" y="436845"/>
            <a:ext cx="10515600" cy="1185767"/>
          </a:xfrm>
        </p:spPr>
        <p:txBody>
          <a:bodyPr>
            <a:normAutofit/>
          </a:bodyPr>
          <a:lstStyle/>
          <a:p>
            <a:r>
              <a:rPr lang="en-IN" sz="3100" dirty="0">
                <a:latin typeface="Times New Roman" panose="02020603050405020304" pitchFamily="18" charset="0"/>
                <a:cs typeface="Times New Roman" panose="02020603050405020304" pitchFamily="18" charset="0"/>
              </a:rPr>
              <a:t>These parameters are vulnerable to XSS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9846C56-3130-A6F1-24FE-B74131AC945C}"/>
              </a:ext>
            </a:extLst>
          </p:cNvPr>
          <p:cNvSpPr>
            <a:spLocks noGrp="1"/>
          </p:cNvSpPr>
          <p:nvPr>
            <p:ph idx="1"/>
          </p:nvPr>
        </p:nvSpPr>
        <p:spPr>
          <a:xfrm>
            <a:off x="430306" y="1622613"/>
            <a:ext cx="10923494" cy="4554350"/>
          </a:xfrm>
        </p:spPr>
        <p:txBody>
          <a:bodyPr/>
          <a:lstStyle/>
          <a:p>
            <a:pPr marL="0" indent="0">
              <a:buNone/>
            </a:pPr>
            <a:r>
              <a:rPr lang="en-IN" dirty="0"/>
              <a:t>RELEVANT URL:</a:t>
            </a:r>
          </a:p>
          <a:p>
            <a:r>
              <a:rPr lang="en-IN" dirty="0">
                <a:latin typeface="Times New Roman" panose="02020603050405020304" pitchFamily="18" charset="0"/>
                <a:cs typeface="Times New Roman" panose="02020603050405020304" pitchFamily="18" charset="0"/>
                <a:hlinkClick r:id="rId2"/>
              </a:rPr>
              <a:t>http://13.127.120.228/products/details.php?p_id=4</a:t>
            </a:r>
            <a:endParaRPr lang="en-IN" dirty="0">
              <a:latin typeface="Times New Roman" panose="02020603050405020304" pitchFamily="18" charset="0"/>
              <a:cs typeface="Times New Roman" panose="02020603050405020304" pitchFamily="18" charset="0"/>
            </a:endParaRPr>
          </a:p>
          <a:p>
            <a:pPr marL="0" indent="0">
              <a:buNone/>
            </a:pPr>
            <a:r>
              <a:rPr lang="en-IN" dirty="0"/>
              <a:t>AFFECTED PARAMETERS:</a:t>
            </a:r>
          </a:p>
          <a:p>
            <a:r>
              <a:rPr lang="en-IN" dirty="0">
                <a:latin typeface="Times New Roman" panose="02020603050405020304" pitchFamily="18" charset="0"/>
                <a:cs typeface="Times New Roman" panose="02020603050405020304" pitchFamily="18" charset="0"/>
              </a:rPr>
              <a:t>URL (GET)</a:t>
            </a:r>
          </a:p>
          <a:p>
            <a:pPr marL="0" indent="0">
              <a:buNone/>
            </a:pPr>
            <a:r>
              <a:rPr lang="en-IN" dirty="0"/>
              <a:t>PAYLOAD:</a:t>
            </a:r>
          </a:p>
          <a:p>
            <a:r>
              <a:rPr lang="en-IN" dirty="0">
                <a:latin typeface="Times New Roman" panose="02020603050405020304" pitchFamily="18" charset="0"/>
                <a:cs typeface="Times New Roman" panose="02020603050405020304" pitchFamily="18" charset="0"/>
              </a:rPr>
              <a:t>&lt;script&gt;alert(1)&lt;/script&gt;</a:t>
            </a:r>
          </a:p>
        </p:txBody>
      </p:sp>
    </p:spTree>
    <p:extLst>
      <p:ext uri="{BB962C8B-B14F-4D97-AF65-F5344CB8AC3E}">
        <p14:creationId xmlns:p14="http://schemas.microsoft.com/office/powerpoint/2010/main" val="6280098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290D9-E313-16EA-4E57-F0DEC470F417}"/>
              </a:ext>
            </a:extLst>
          </p:cNvPr>
          <p:cNvSpPr>
            <a:spLocks noGrp="1"/>
          </p:cNvSpPr>
          <p:nvPr>
            <p:ph type="title"/>
          </p:nvPr>
        </p:nvSpPr>
        <p:spPr>
          <a:xfrm>
            <a:off x="605118" y="436845"/>
            <a:ext cx="10515600" cy="1185767"/>
          </a:xfrm>
        </p:spPr>
        <p:txBody>
          <a:bodyPr>
            <a:normAutofit/>
          </a:bodyPr>
          <a:lstStyle/>
          <a:p>
            <a:r>
              <a:rPr lang="en-IN" sz="3100" dirty="0">
                <a:latin typeface="Times New Roman" panose="02020603050405020304" pitchFamily="18" charset="0"/>
                <a:cs typeface="Times New Roman" panose="02020603050405020304" pitchFamily="18" charset="0"/>
              </a:rPr>
              <a:t>Other parameters with similar issues.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9846C56-3130-A6F1-24FE-B74131AC945C}"/>
              </a:ext>
            </a:extLst>
          </p:cNvPr>
          <p:cNvSpPr>
            <a:spLocks noGrp="1"/>
          </p:cNvSpPr>
          <p:nvPr>
            <p:ph idx="1"/>
          </p:nvPr>
        </p:nvSpPr>
        <p:spPr>
          <a:xfrm>
            <a:off x="430306" y="1622613"/>
            <a:ext cx="10923494" cy="4554350"/>
          </a:xfrm>
        </p:spPr>
        <p:txBody>
          <a:bodyPr/>
          <a:lstStyle/>
          <a:p>
            <a:pPr marL="0" indent="0">
              <a:buNone/>
            </a:pPr>
            <a:r>
              <a:rPr lang="en-IN" dirty="0"/>
              <a:t>RELEVANT URL:</a:t>
            </a:r>
          </a:p>
          <a:p>
            <a:r>
              <a:rPr lang="en-IN" dirty="0">
                <a:latin typeface="Times New Roman" panose="02020603050405020304" pitchFamily="18" charset="0"/>
                <a:cs typeface="Times New Roman" panose="02020603050405020304" pitchFamily="18" charset="0"/>
                <a:hlinkClick r:id="rId2"/>
              </a:rPr>
              <a:t>http://13.127.120.228/products/details.php?p_id=29</a:t>
            </a:r>
            <a:endParaRPr lang="en-IN" dirty="0">
              <a:latin typeface="Times New Roman" panose="02020603050405020304" pitchFamily="18" charset="0"/>
              <a:cs typeface="Times New Roman" panose="02020603050405020304" pitchFamily="18" charset="0"/>
            </a:endParaRPr>
          </a:p>
          <a:p>
            <a:pPr marL="0" indent="0">
              <a:buNone/>
            </a:pPr>
            <a:r>
              <a:rPr lang="en-IN" dirty="0"/>
              <a:t>AFFECTED PARAMETERS:</a:t>
            </a:r>
          </a:p>
          <a:p>
            <a:r>
              <a:rPr lang="en-IN" dirty="0">
                <a:latin typeface="Times New Roman" panose="02020603050405020304" pitchFamily="18" charset="0"/>
                <a:cs typeface="Times New Roman" panose="02020603050405020304" pitchFamily="18" charset="0"/>
              </a:rPr>
              <a:t>Review box</a:t>
            </a:r>
          </a:p>
          <a:p>
            <a:pPr marL="0" indent="0">
              <a:buNone/>
            </a:pPr>
            <a:r>
              <a:rPr lang="en-IN" dirty="0"/>
              <a:t>PAYLOAD:</a:t>
            </a:r>
          </a:p>
          <a:p>
            <a:r>
              <a:rPr lang="en-IN" dirty="0">
                <a:latin typeface="Times New Roman" panose="02020603050405020304" pitchFamily="18" charset="0"/>
                <a:cs typeface="Times New Roman" panose="02020603050405020304" pitchFamily="18" charset="0"/>
              </a:rPr>
              <a:t>&lt;script&gt;alert(12)&lt;/script&gt;</a:t>
            </a:r>
          </a:p>
        </p:txBody>
      </p:sp>
    </p:spTree>
    <p:extLst>
      <p:ext uri="{BB962C8B-B14F-4D97-AF65-F5344CB8AC3E}">
        <p14:creationId xmlns:p14="http://schemas.microsoft.com/office/powerpoint/2010/main" val="13474512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5B6CB-3DF4-A2B4-A2C3-8F37BEB9A4D2}"/>
              </a:ext>
            </a:extLst>
          </p:cNvPr>
          <p:cNvSpPr>
            <a:spLocks noGrp="1"/>
          </p:cNvSpPr>
          <p:nvPr>
            <p:ph type="title"/>
          </p:nvPr>
        </p:nvSpPr>
        <p:spPr>
          <a:xfrm>
            <a:off x="537882" y="365125"/>
            <a:ext cx="10815918" cy="5228851"/>
          </a:xfrm>
        </p:spPr>
        <p:txBody>
          <a:bodyPr/>
          <a:lstStyle/>
          <a:p>
            <a:r>
              <a:rPr lang="en-IN" b="1" dirty="0">
                <a:latin typeface="Times New Roman" panose="02020603050405020304" pitchFamily="18" charset="0"/>
                <a:cs typeface="Times New Roman" panose="02020603050405020304" pitchFamily="18" charset="0"/>
              </a:rPr>
              <a:t>Observations:</a:t>
            </a:r>
            <a:br>
              <a:rPr lang="en-IN"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Following slides have the details </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about the vulnerability observed.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22624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268DB7-02B5-4DDB-3E48-5C1366B957D1}"/>
              </a:ext>
            </a:extLst>
          </p:cNvPr>
          <p:cNvSpPr>
            <a:spLocks noGrp="1"/>
          </p:cNvSpPr>
          <p:nvPr>
            <p:ph idx="1"/>
          </p:nvPr>
        </p:nvSpPr>
        <p:spPr>
          <a:xfrm>
            <a:off x="331693" y="349624"/>
            <a:ext cx="11465859" cy="6158752"/>
          </a:xfrm>
        </p:spPr>
        <p:txBody>
          <a:bodyPr/>
          <a:lstStyle/>
          <a:p>
            <a:r>
              <a:rPr lang="en-IN" dirty="0">
                <a:latin typeface="Times New Roman" panose="02020603050405020304" pitchFamily="18" charset="0"/>
                <a:cs typeface="Times New Roman" panose="02020603050405020304" pitchFamily="18" charset="0"/>
              </a:rPr>
              <a:t>Navigate to the site and login your account.</a:t>
            </a:r>
          </a:p>
          <a:p>
            <a:r>
              <a:rPr lang="en-IN" dirty="0">
                <a:latin typeface="Times New Roman" panose="02020603050405020304" pitchFamily="18" charset="0"/>
                <a:cs typeface="Times New Roman" panose="02020603050405020304" pitchFamily="18" charset="0"/>
              </a:rPr>
              <a:t>Go to products and select any product. Now, the URL shows the id of the product you are on, you can replace that with the payload.</a:t>
            </a:r>
          </a:p>
        </p:txBody>
      </p:sp>
      <p:pic>
        <p:nvPicPr>
          <p:cNvPr id="5" name="Picture 4">
            <a:extLst>
              <a:ext uri="{FF2B5EF4-FFF2-40B4-BE49-F238E27FC236}">
                <a16:creationId xmlns:a16="http://schemas.microsoft.com/office/drawing/2014/main" id="{5DAC9893-1D22-FBF9-081F-4584742FA1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0234" y="1948270"/>
            <a:ext cx="4353920" cy="435392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3266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71D4-8EC0-824B-099B-BC098A70EBD5}"/>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VULNERABILITIES FOUND:</a:t>
            </a:r>
          </a:p>
        </p:txBody>
      </p:sp>
      <p:graphicFrame>
        <p:nvGraphicFramePr>
          <p:cNvPr id="4" name="Table 4">
            <a:extLst>
              <a:ext uri="{FF2B5EF4-FFF2-40B4-BE49-F238E27FC236}">
                <a16:creationId xmlns:a16="http://schemas.microsoft.com/office/drawing/2014/main" id="{17D684E3-D474-53E7-7879-A71498ADB0C3}"/>
              </a:ext>
            </a:extLst>
          </p:cNvPr>
          <p:cNvGraphicFramePr>
            <a:graphicFrameLocks noGrp="1"/>
          </p:cNvGraphicFramePr>
          <p:nvPr>
            <p:ph idx="1"/>
            <p:extLst>
              <p:ext uri="{D42A27DB-BD31-4B8C-83A1-F6EECF244321}">
                <p14:modId xmlns:p14="http://schemas.microsoft.com/office/powerpoint/2010/main" val="741456691"/>
              </p:ext>
            </p:extLst>
          </p:nvPr>
        </p:nvGraphicFramePr>
        <p:xfrm>
          <a:off x="838200" y="1825625"/>
          <a:ext cx="10515604" cy="3708400"/>
        </p:xfrm>
        <a:graphic>
          <a:graphicData uri="http://schemas.openxmlformats.org/drawingml/2006/table">
            <a:tbl>
              <a:tblPr firstRow="1" bandRow="1">
                <a:tableStyleId>{5C22544A-7EE6-4342-B048-85BDC9FD1C3A}</a:tableStyleId>
              </a:tblPr>
              <a:tblGrid>
                <a:gridCol w="1053354">
                  <a:extLst>
                    <a:ext uri="{9D8B030D-6E8A-4147-A177-3AD203B41FA5}">
                      <a16:colId xmlns:a16="http://schemas.microsoft.com/office/drawing/2014/main" val="154561740"/>
                    </a:ext>
                  </a:extLst>
                </a:gridCol>
                <a:gridCol w="3648635">
                  <a:extLst>
                    <a:ext uri="{9D8B030D-6E8A-4147-A177-3AD203B41FA5}">
                      <a16:colId xmlns:a16="http://schemas.microsoft.com/office/drawing/2014/main" val="3275673321"/>
                    </a:ext>
                  </a:extLst>
                </a:gridCol>
                <a:gridCol w="3184714">
                  <a:extLst>
                    <a:ext uri="{9D8B030D-6E8A-4147-A177-3AD203B41FA5}">
                      <a16:colId xmlns:a16="http://schemas.microsoft.com/office/drawing/2014/main" val="3022994797"/>
                    </a:ext>
                  </a:extLst>
                </a:gridCol>
                <a:gridCol w="2628901">
                  <a:extLst>
                    <a:ext uri="{9D8B030D-6E8A-4147-A177-3AD203B41FA5}">
                      <a16:colId xmlns:a16="http://schemas.microsoft.com/office/drawing/2014/main" val="4610574"/>
                    </a:ext>
                  </a:extLst>
                </a:gridCol>
              </a:tblGrid>
              <a:tr h="370840">
                <a:tc>
                  <a:txBody>
                    <a:bodyPr/>
                    <a:lstStyle/>
                    <a:p>
                      <a:r>
                        <a:rPr lang="en-IN" dirty="0"/>
                        <a:t>S NO.</a:t>
                      </a:r>
                    </a:p>
                  </a:txBody>
                  <a:tcPr/>
                </a:tc>
                <a:tc>
                  <a:txBody>
                    <a:bodyPr/>
                    <a:lstStyle/>
                    <a:p>
                      <a:r>
                        <a:rPr lang="en-IN" dirty="0"/>
                        <a:t>CONDITION</a:t>
                      </a:r>
                    </a:p>
                  </a:txBody>
                  <a:tcPr/>
                </a:tc>
                <a:tc>
                  <a:txBody>
                    <a:bodyPr/>
                    <a:lstStyle/>
                    <a:p>
                      <a:r>
                        <a:rPr lang="en-IN" dirty="0"/>
                        <a:t>VULNERABILITY</a:t>
                      </a:r>
                    </a:p>
                  </a:txBody>
                  <a:tcPr/>
                </a:tc>
                <a:tc>
                  <a:txBody>
                    <a:bodyPr/>
                    <a:lstStyle/>
                    <a:p>
                      <a:r>
                        <a:rPr lang="en-IN" dirty="0"/>
                        <a:t>COUNT</a:t>
                      </a:r>
                    </a:p>
                  </a:txBody>
                  <a:tcPr/>
                </a:tc>
                <a:extLst>
                  <a:ext uri="{0D108BD9-81ED-4DB2-BD59-A6C34878D82A}">
                    <a16:rowId xmlns:a16="http://schemas.microsoft.com/office/drawing/2014/main" val="3500753774"/>
                  </a:ext>
                </a:extLst>
              </a:tr>
              <a:tr h="370840">
                <a:tc>
                  <a:txBody>
                    <a:bodyPr/>
                    <a:lstStyle/>
                    <a:p>
                      <a:r>
                        <a:rPr lang="en-IN" dirty="0"/>
                        <a:t>1.</a:t>
                      </a:r>
                    </a:p>
                  </a:txBody>
                  <a:tcPr/>
                </a:tc>
                <a:tc>
                  <a:txBody>
                    <a:bodyPr/>
                    <a:lstStyle/>
                    <a:p>
                      <a:r>
                        <a:rPr lang="en-IN" dirty="0"/>
                        <a:t>CRITICAL</a:t>
                      </a:r>
                    </a:p>
                  </a:txBody>
                  <a:tcPr/>
                </a:tc>
                <a:tc>
                  <a:txBody>
                    <a:bodyPr/>
                    <a:lstStyle/>
                    <a:p>
                      <a:r>
                        <a:rPr lang="en-IN" dirty="0"/>
                        <a:t>SQL INJECTION</a:t>
                      </a:r>
                    </a:p>
                  </a:txBody>
                  <a:tcPr/>
                </a:tc>
                <a:tc>
                  <a:txBody>
                    <a:bodyPr/>
                    <a:lstStyle/>
                    <a:p>
                      <a:r>
                        <a:rPr lang="en-IN" dirty="0"/>
                        <a:t>2 </a:t>
                      </a:r>
                    </a:p>
                  </a:txBody>
                  <a:tcPr/>
                </a:tc>
                <a:extLst>
                  <a:ext uri="{0D108BD9-81ED-4DB2-BD59-A6C34878D82A}">
                    <a16:rowId xmlns:a16="http://schemas.microsoft.com/office/drawing/2014/main" val="2930548411"/>
                  </a:ext>
                </a:extLst>
              </a:tr>
              <a:tr h="370840">
                <a:tc>
                  <a:txBody>
                    <a:bodyPr/>
                    <a:lstStyle/>
                    <a:p>
                      <a:r>
                        <a:rPr lang="en-IN" dirty="0"/>
                        <a:t>2.</a:t>
                      </a:r>
                    </a:p>
                  </a:txBody>
                  <a:tcPr/>
                </a:tc>
                <a:tc>
                  <a:txBody>
                    <a:bodyPr/>
                    <a:lstStyle/>
                    <a:p>
                      <a:r>
                        <a:rPr lang="en-IN" dirty="0"/>
                        <a:t>SEVERE</a:t>
                      </a:r>
                    </a:p>
                  </a:txBody>
                  <a:tcPr/>
                </a:tc>
                <a:tc>
                  <a:txBody>
                    <a:bodyPr/>
                    <a:lstStyle/>
                    <a:p>
                      <a:r>
                        <a:rPr lang="en-IN" dirty="0"/>
                        <a:t>STORED AND REFLECTED XSS</a:t>
                      </a:r>
                    </a:p>
                  </a:txBody>
                  <a:tcPr/>
                </a:tc>
                <a:tc>
                  <a:txBody>
                    <a:bodyPr/>
                    <a:lstStyle/>
                    <a:p>
                      <a:r>
                        <a:rPr lang="en-IN" dirty="0"/>
                        <a:t>3</a:t>
                      </a:r>
                    </a:p>
                  </a:txBody>
                  <a:tcPr/>
                </a:tc>
                <a:extLst>
                  <a:ext uri="{0D108BD9-81ED-4DB2-BD59-A6C34878D82A}">
                    <a16:rowId xmlns:a16="http://schemas.microsoft.com/office/drawing/2014/main" val="2503092987"/>
                  </a:ext>
                </a:extLst>
              </a:tr>
              <a:tr h="370840">
                <a:tc>
                  <a:txBody>
                    <a:bodyPr/>
                    <a:lstStyle/>
                    <a:p>
                      <a:r>
                        <a:rPr lang="en-IN" dirty="0"/>
                        <a:t>3.</a:t>
                      </a:r>
                    </a:p>
                  </a:txBody>
                  <a:tcPr/>
                </a:tc>
                <a:tc>
                  <a:txBody>
                    <a:bodyPr/>
                    <a:lstStyle/>
                    <a:p>
                      <a:r>
                        <a:rPr lang="en-IN" dirty="0"/>
                        <a:t>CRITICAL</a:t>
                      </a:r>
                    </a:p>
                  </a:txBody>
                  <a:tcPr/>
                </a:tc>
                <a:tc>
                  <a:txBody>
                    <a:bodyPr/>
                    <a:lstStyle/>
                    <a:p>
                      <a:r>
                        <a:rPr lang="en-IN" dirty="0"/>
                        <a:t>IDOR</a:t>
                      </a:r>
                    </a:p>
                  </a:txBody>
                  <a:tcPr/>
                </a:tc>
                <a:tc>
                  <a:txBody>
                    <a:bodyPr/>
                    <a:lstStyle/>
                    <a:p>
                      <a:r>
                        <a:rPr lang="en-IN" dirty="0"/>
                        <a:t>4</a:t>
                      </a:r>
                    </a:p>
                  </a:txBody>
                  <a:tcPr/>
                </a:tc>
                <a:extLst>
                  <a:ext uri="{0D108BD9-81ED-4DB2-BD59-A6C34878D82A}">
                    <a16:rowId xmlns:a16="http://schemas.microsoft.com/office/drawing/2014/main" val="3356058606"/>
                  </a:ext>
                </a:extLst>
              </a:tr>
              <a:tr h="370840">
                <a:tc>
                  <a:txBody>
                    <a:bodyPr/>
                    <a:lstStyle/>
                    <a:p>
                      <a:r>
                        <a:rPr lang="en-IN" dirty="0"/>
                        <a:t>4.</a:t>
                      </a:r>
                    </a:p>
                  </a:txBody>
                  <a:tcPr/>
                </a:tc>
                <a:tc>
                  <a:txBody>
                    <a:bodyPr/>
                    <a:lstStyle/>
                    <a:p>
                      <a:r>
                        <a:rPr lang="en-IN" dirty="0"/>
                        <a:t>SEVERE</a:t>
                      </a:r>
                    </a:p>
                  </a:txBody>
                  <a:tcPr/>
                </a:tc>
                <a:tc>
                  <a:txBody>
                    <a:bodyPr/>
                    <a:lstStyle/>
                    <a:p>
                      <a:r>
                        <a:rPr lang="en-IN" dirty="0"/>
                        <a:t>RATE LIMITING FLAW</a:t>
                      </a:r>
                    </a:p>
                  </a:txBody>
                  <a:tcPr/>
                </a:tc>
                <a:tc>
                  <a:txBody>
                    <a:bodyPr/>
                    <a:lstStyle/>
                    <a:p>
                      <a:r>
                        <a:rPr lang="en-IN" dirty="0"/>
                        <a:t>2</a:t>
                      </a:r>
                    </a:p>
                  </a:txBody>
                  <a:tcPr/>
                </a:tc>
                <a:extLst>
                  <a:ext uri="{0D108BD9-81ED-4DB2-BD59-A6C34878D82A}">
                    <a16:rowId xmlns:a16="http://schemas.microsoft.com/office/drawing/2014/main" val="729512927"/>
                  </a:ext>
                </a:extLst>
              </a:tr>
              <a:tr h="370840">
                <a:tc>
                  <a:txBody>
                    <a:bodyPr/>
                    <a:lstStyle/>
                    <a:p>
                      <a:r>
                        <a:rPr lang="en-IN" dirty="0"/>
                        <a:t>5.</a:t>
                      </a:r>
                    </a:p>
                  </a:txBody>
                  <a:tcPr/>
                </a:tc>
                <a:tc>
                  <a:txBody>
                    <a:bodyPr/>
                    <a:lstStyle/>
                    <a:p>
                      <a:r>
                        <a:rPr lang="en-IN" dirty="0"/>
                        <a:t>CRITICAL</a:t>
                      </a:r>
                    </a:p>
                  </a:txBody>
                  <a:tcPr/>
                </a:tc>
                <a:tc>
                  <a:txBody>
                    <a:bodyPr/>
                    <a:lstStyle/>
                    <a:p>
                      <a:r>
                        <a:rPr lang="en-IN" dirty="0"/>
                        <a:t>INSECURE FILE UPLOAD</a:t>
                      </a:r>
                    </a:p>
                  </a:txBody>
                  <a:tcPr/>
                </a:tc>
                <a:tc>
                  <a:txBody>
                    <a:bodyPr/>
                    <a:lstStyle/>
                    <a:p>
                      <a:r>
                        <a:rPr lang="en-IN" dirty="0"/>
                        <a:t>2</a:t>
                      </a:r>
                    </a:p>
                  </a:txBody>
                  <a:tcPr/>
                </a:tc>
                <a:extLst>
                  <a:ext uri="{0D108BD9-81ED-4DB2-BD59-A6C34878D82A}">
                    <a16:rowId xmlns:a16="http://schemas.microsoft.com/office/drawing/2014/main" val="1345547249"/>
                  </a:ext>
                </a:extLst>
              </a:tr>
              <a:tr h="370840">
                <a:tc>
                  <a:txBody>
                    <a:bodyPr/>
                    <a:lstStyle/>
                    <a:p>
                      <a:r>
                        <a:rPr lang="en-IN" dirty="0"/>
                        <a:t>6.</a:t>
                      </a:r>
                    </a:p>
                  </a:txBody>
                  <a:tcPr/>
                </a:tc>
                <a:tc>
                  <a:txBody>
                    <a:bodyPr/>
                    <a:lstStyle/>
                    <a:p>
                      <a:r>
                        <a:rPr lang="en-IN" dirty="0"/>
                        <a:t>MODERATE</a:t>
                      </a:r>
                    </a:p>
                  </a:txBody>
                  <a:tcPr/>
                </a:tc>
                <a:tc>
                  <a:txBody>
                    <a:bodyPr/>
                    <a:lstStyle/>
                    <a:p>
                      <a:r>
                        <a:rPr lang="en-IN" dirty="0"/>
                        <a:t>CLIENT SIDE FILTER BYPASS</a:t>
                      </a:r>
                    </a:p>
                  </a:txBody>
                  <a:tcPr/>
                </a:tc>
                <a:tc>
                  <a:txBody>
                    <a:bodyPr/>
                    <a:lstStyle/>
                    <a:p>
                      <a:r>
                        <a:rPr lang="en-IN" dirty="0"/>
                        <a:t>2</a:t>
                      </a:r>
                    </a:p>
                  </a:txBody>
                  <a:tcPr/>
                </a:tc>
                <a:extLst>
                  <a:ext uri="{0D108BD9-81ED-4DB2-BD59-A6C34878D82A}">
                    <a16:rowId xmlns:a16="http://schemas.microsoft.com/office/drawing/2014/main" val="4097502559"/>
                  </a:ext>
                </a:extLst>
              </a:tr>
              <a:tr h="370840">
                <a:tc>
                  <a:txBody>
                    <a:bodyPr/>
                    <a:lstStyle/>
                    <a:p>
                      <a:r>
                        <a:rPr lang="en-IN" dirty="0"/>
                        <a:t>7.</a:t>
                      </a:r>
                    </a:p>
                  </a:txBody>
                  <a:tcPr/>
                </a:tc>
                <a:tc>
                  <a:txBody>
                    <a:bodyPr/>
                    <a:lstStyle/>
                    <a:p>
                      <a:r>
                        <a:rPr lang="en-IN" dirty="0"/>
                        <a:t>SEVERE</a:t>
                      </a:r>
                    </a:p>
                  </a:txBody>
                  <a:tcPr/>
                </a:tc>
                <a:tc>
                  <a:txBody>
                    <a:bodyPr/>
                    <a:lstStyle/>
                    <a:p>
                      <a:r>
                        <a:rPr lang="en-IN" dirty="0"/>
                        <a:t>SERVER MISCONFIGURATION</a:t>
                      </a:r>
                    </a:p>
                  </a:txBody>
                  <a:tcPr/>
                </a:tc>
                <a:tc>
                  <a:txBody>
                    <a:bodyPr/>
                    <a:lstStyle/>
                    <a:p>
                      <a:r>
                        <a:rPr lang="en-IN" dirty="0"/>
                        <a:t>2</a:t>
                      </a:r>
                    </a:p>
                  </a:txBody>
                  <a:tcPr/>
                </a:tc>
                <a:extLst>
                  <a:ext uri="{0D108BD9-81ED-4DB2-BD59-A6C34878D82A}">
                    <a16:rowId xmlns:a16="http://schemas.microsoft.com/office/drawing/2014/main" val="351453706"/>
                  </a:ext>
                </a:extLst>
              </a:tr>
              <a:tr h="370840">
                <a:tc>
                  <a:txBody>
                    <a:bodyPr/>
                    <a:lstStyle/>
                    <a:p>
                      <a:r>
                        <a:rPr lang="en-IN" dirty="0"/>
                        <a:t>8.</a:t>
                      </a:r>
                    </a:p>
                  </a:txBody>
                  <a:tcPr/>
                </a:tc>
                <a:tc>
                  <a:txBody>
                    <a:bodyPr/>
                    <a:lstStyle/>
                    <a:p>
                      <a:r>
                        <a:rPr lang="en-IN" dirty="0"/>
                        <a:t>CRITICAL</a:t>
                      </a:r>
                    </a:p>
                  </a:txBody>
                  <a:tcPr/>
                </a:tc>
                <a:tc>
                  <a:txBody>
                    <a:bodyPr/>
                    <a:lstStyle/>
                    <a:p>
                      <a:r>
                        <a:rPr lang="en-IN" dirty="0"/>
                        <a:t>PII LEAKAGE</a:t>
                      </a:r>
                    </a:p>
                  </a:txBody>
                  <a:tcPr/>
                </a:tc>
                <a:tc>
                  <a:txBody>
                    <a:bodyPr/>
                    <a:lstStyle/>
                    <a:p>
                      <a:r>
                        <a:rPr lang="en-IN" dirty="0"/>
                        <a:t>4</a:t>
                      </a:r>
                    </a:p>
                  </a:txBody>
                  <a:tcPr/>
                </a:tc>
                <a:extLst>
                  <a:ext uri="{0D108BD9-81ED-4DB2-BD59-A6C34878D82A}">
                    <a16:rowId xmlns:a16="http://schemas.microsoft.com/office/drawing/2014/main" val="3922129627"/>
                  </a:ext>
                </a:extLst>
              </a:tr>
              <a:tr h="370840">
                <a:tc>
                  <a:txBody>
                    <a:bodyPr/>
                    <a:lstStyle/>
                    <a:p>
                      <a:r>
                        <a:rPr lang="en-IN" dirty="0"/>
                        <a:t>9.</a:t>
                      </a:r>
                    </a:p>
                  </a:txBody>
                  <a:tcPr/>
                </a:tc>
                <a:tc>
                  <a:txBody>
                    <a:bodyPr/>
                    <a:lstStyle/>
                    <a:p>
                      <a:r>
                        <a:rPr lang="en-IN" dirty="0"/>
                        <a:t>CRITICAL</a:t>
                      </a:r>
                    </a:p>
                  </a:txBody>
                  <a:tcPr/>
                </a:tc>
                <a:tc>
                  <a:txBody>
                    <a:bodyPr/>
                    <a:lstStyle/>
                    <a:p>
                      <a:r>
                        <a:rPr lang="en-IN" dirty="0"/>
                        <a:t>OPEN REDIRECTION</a:t>
                      </a:r>
                    </a:p>
                  </a:txBody>
                  <a:tcPr/>
                </a:tc>
                <a:tc>
                  <a:txBody>
                    <a:bodyPr/>
                    <a:lstStyle/>
                    <a:p>
                      <a:r>
                        <a:rPr lang="en-IN" dirty="0"/>
                        <a:t>4</a:t>
                      </a:r>
                    </a:p>
                  </a:txBody>
                  <a:tcPr/>
                </a:tc>
                <a:extLst>
                  <a:ext uri="{0D108BD9-81ED-4DB2-BD59-A6C34878D82A}">
                    <a16:rowId xmlns:a16="http://schemas.microsoft.com/office/drawing/2014/main" val="1947730613"/>
                  </a:ext>
                </a:extLst>
              </a:tr>
            </a:tbl>
          </a:graphicData>
        </a:graphic>
      </p:graphicFrame>
    </p:spTree>
    <p:extLst>
      <p:ext uri="{BB962C8B-B14F-4D97-AF65-F5344CB8AC3E}">
        <p14:creationId xmlns:p14="http://schemas.microsoft.com/office/powerpoint/2010/main" val="1677365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9DADB-84B2-8B22-2CDF-26E7206A0245}"/>
              </a:ext>
            </a:extLst>
          </p:cNvPr>
          <p:cNvSpPr>
            <a:spLocks noGrp="1"/>
          </p:cNvSpPr>
          <p:nvPr>
            <p:ph type="title"/>
          </p:nvPr>
        </p:nvSpPr>
        <p:spPr>
          <a:xfrm>
            <a:off x="493059" y="365125"/>
            <a:ext cx="10860741" cy="5345393"/>
          </a:xfrm>
        </p:spPr>
        <p:txBody>
          <a:bodyPr/>
          <a:lstStyle/>
          <a:p>
            <a:r>
              <a:rPr lang="en-IN" b="1" dirty="0">
                <a:latin typeface="Times New Roman" panose="02020603050405020304" pitchFamily="18" charset="0"/>
                <a:cs typeface="Times New Roman" panose="02020603050405020304" pitchFamily="18" charset="0"/>
              </a:rPr>
              <a:t>Proof of concept:</a:t>
            </a:r>
            <a:br>
              <a:rPr lang="en-IN" b="1"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Following slides have the proof and </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risks of the proposed vulnerability.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13383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268DB7-02B5-4DDB-3E48-5C1366B957D1}"/>
              </a:ext>
            </a:extLst>
          </p:cNvPr>
          <p:cNvSpPr>
            <a:spLocks noGrp="1"/>
          </p:cNvSpPr>
          <p:nvPr>
            <p:ph idx="1"/>
          </p:nvPr>
        </p:nvSpPr>
        <p:spPr>
          <a:xfrm>
            <a:off x="331693" y="349624"/>
            <a:ext cx="11465859" cy="6158752"/>
          </a:xfrm>
        </p:spPr>
        <p:txBody>
          <a:bodyPr/>
          <a:lstStyle/>
          <a:p>
            <a:r>
              <a:rPr lang="en-IN" dirty="0">
                <a:latin typeface="Times New Roman" panose="02020603050405020304" pitchFamily="18" charset="0"/>
                <a:cs typeface="Times New Roman" panose="02020603050405020304" pitchFamily="18" charset="0"/>
              </a:rPr>
              <a:t>After entering the payload press enter. The page will redirect you to home page but when you click on the same product again it will show the alert you had just input.</a:t>
            </a:r>
          </a:p>
        </p:txBody>
      </p:sp>
      <p:pic>
        <p:nvPicPr>
          <p:cNvPr id="4" name="Picture 3">
            <a:extLst>
              <a:ext uri="{FF2B5EF4-FFF2-40B4-BE49-F238E27FC236}">
                <a16:creationId xmlns:a16="http://schemas.microsoft.com/office/drawing/2014/main" id="{D49E9C77-92CE-3D50-0B34-5615FF8678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3790" y="1448672"/>
            <a:ext cx="4363127" cy="4767237"/>
          </a:xfrm>
          <a:prstGeom prst="rect">
            <a:avLst/>
          </a:prstGeom>
          <a:ln>
            <a:solidFill>
              <a:schemeClr val="tx1"/>
            </a:solidFill>
          </a:ln>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27036343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268DB7-02B5-4DDB-3E48-5C1366B957D1}"/>
              </a:ext>
            </a:extLst>
          </p:cNvPr>
          <p:cNvSpPr>
            <a:spLocks noGrp="1"/>
          </p:cNvSpPr>
          <p:nvPr>
            <p:ph idx="1"/>
          </p:nvPr>
        </p:nvSpPr>
        <p:spPr>
          <a:xfrm>
            <a:off x="331693" y="349624"/>
            <a:ext cx="11465859" cy="6158752"/>
          </a:xfrm>
        </p:spPr>
        <p:txBody>
          <a:bodyPr/>
          <a:lstStyle/>
          <a:p>
            <a:r>
              <a:rPr lang="en-IN" dirty="0">
                <a:latin typeface="Times New Roman" panose="02020603050405020304" pitchFamily="18" charset="0"/>
                <a:cs typeface="Times New Roman" panose="02020603050405020304" pitchFamily="18" charset="0"/>
              </a:rPr>
              <a:t>We have a similar issue in the review box.</a:t>
            </a:r>
          </a:p>
          <a:p>
            <a:r>
              <a:rPr lang="en-IN" dirty="0">
                <a:latin typeface="Times New Roman" panose="02020603050405020304" pitchFamily="18" charset="0"/>
                <a:cs typeface="Times New Roman" panose="02020603050405020304" pitchFamily="18" charset="0"/>
              </a:rPr>
              <a:t>Inject payload &lt;script&gt;alert(12)</a:t>
            </a:r>
          </a:p>
        </p:txBody>
      </p:sp>
      <p:pic>
        <p:nvPicPr>
          <p:cNvPr id="7" name="Picture 6">
            <a:extLst>
              <a:ext uri="{FF2B5EF4-FFF2-40B4-BE49-F238E27FC236}">
                <a16:creationId xmlns:a16="http://schemas.microsoft.com/office/drawing/2014/main" id="{7C566684-4C76-1121-374F-B3B8BE3B5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4978" y="1564950"/>
            <a:ext cx="6111846" cy="458520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59239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268DB7-02B5-4DDB-3E48-5C1366B957D1}"/>
              </a:ext>
            </a:extLst>
          </p:cNvPr>
          <p:cNvSpPr>
            <a:spLocks noGrp="1"/>
          </p:cNvSpPr>
          <p:nvPr>
            <p:ph idx="1"/>
          </p:nvPr>
        </p:nvSpPr>
        <p:spPr>
          <a:xfrm>
            <a:off x="331693" y="349624"/>
            <a:ext cx="11465859" cy="6158752"/>
          </a:xfrm>
        </p:spPr>
        <p:txBody>
          <a:bodyPr/>
          <a:lstStyle/>
          <a:p>
            <a:r>
              <a:rPr lang="en-IN" dirty="0">
                <a:latin typeface="Times New Roman" panose="02020603050405020304" pitchFamily="18" charset="0"/>
                <a:cs typeface="Times New Roman" panose="02020603050405020304" pitchFamily="18" charset="0"/>
              </a:rPr>
              <a:t>We get the alert by the website.</a:t>
            </a:r>
          </a:p>
          <a:p>
            <a:pPr marL="0" indent="0">
              <a:buNone/>
            </a:pP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50DE5EB-52C7-906F-94EF-D693336CD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7116" y="1080857"/>
            <a:ext cx="6767614" cy="508596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928311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E512-E0E3-D494-9D73-F05C94A7DBD8}"/>
              </a:ext>
            </a:extLst>
          </p:cNvPr>
          <p:cNvSpPr>
            <a:spLocks noGrp="1"/>
          </p:cNvSpPr>
          <p:nvPr>
            <p:ph type="title"/>
          </p:nvPr>
        </p:nvSpPr>
        <p:spPr>
          <a:xfrm>
            <a:off x="600635" y="365125"/>
            <a:ext cx="10753165" cy="4995769"/>
          </a:xfrm>
        </p:spPr>
        <p:txBody>
          <a:bodyPr/>
          <a:lstStyle/>
          <a:p>
            <a:r>
              <a:rPr lang="en-IN" b="1" dirty="0">
                <a:latin typeface="Times New Roman" panose="02020603050405020304" pitchFamily="18" charset="0"/>
                <a:cs typeface="Times New Roman" panose="02020603050405020304" pitchFamily="18" charset="0"/>
              </a:rPr>
              <a:t>Business impact:</a:t>
            </a:r>
            <a:br>
              <a:rPr lang="en-IN" b="1"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The impact on the company </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if the vulnerability is exploited.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5116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DDFDCD-1FE4-B96F-6F61-8694C72EFB2A}"/>
              </a:ext>
            </a:extLst>
          </p:cNvPr>
          <p:cNvSpPr>
            <a:spLocks noGrp="1"/>
          </p:cNvSpPr>
          <p:nvPr>
            <p:ph idx="1"/>
          </p:nvPr>
        </p:nvSpPr>
        <p:spPr>
          <a:xfrm>
            <a:off x="403412" y="331694"/>
            <a:ext cx="10950388" cy="6373906"/>
          </a:xfrm>
        </p:spPr>
        <p:txBody>
          <a:bodyPr>
            <a:normAutofit/>
          </a:bodyPr>
          <a:lstStyle/>
          <a:p>
            <a:pPr marL="0" indent="0">
              <a:buNone/>
            </a:pPr>
            <a:r>
              <a:rPr lang="en-IN" sz="3600" b="1" dirty="0">
                <a:latin typeface="Times New Roman" panose="02020603050405020304" pitchFamily="18" charset="0"/>
                <a:cs typeface="Times New Roman" panose="02020603050405020304" pitchFamily="18" charset="0"/>
              </a:rPr>
              <a:t>Business Impact:</a:t>
            </a:r>
          </a:p>
          <a:p>
            <a:r>
              <a:rPr lang="en-IN" dirty="0">
                <a:latin typeface="Times New Roman" panose="02020603050405020304" pitchFamily="18" charset="0"/>
                <a:cs typeface="Times New Roman" panose="02020603050405020304" pitchFamily="18" charset="0"/>
              </a:rPr>
              <a:t>As the attacker can inject arbitrary HTML, CSS and </a:t>
            </a:r>
            <a:r>
              <a:rPr lang="en-IN" dirty="0" err="1">
                <a:latin typeface="Times New Roman" panose="02020603050405020304" pitchFamily="18" charset="0"/>
                <a:cs typeface="Times New Roman" panose="02020603050405020304" pitchFamily="18" charset="0"/>
              </a:rPr>
              <a:t>Javascript</a:t>
            </a:r>
            <a:r>
              <a:rPr lang="en-IN" dirty="0">
                <a:latin typeface="Times New Roman" panose="02020603050405020304" pitchFamily="18" charset="0"/>
                <a:cs typeface="Times New Roman" panose="02020603050405020304" pitchFamily="18" charset="0"/>
              </a:rPr>
              <a:t> via the URL, they can put any content on the page like phishing pages, and can even host explicit content that could compromise the reputation of the organization.</a:t>
            </a:r>
          </a:p>
          <a:p>
            <a:r>
              <a:rPr lang="en-IN" dirty="0">
                <a:latin typeface="Times New Roman" panose="02020603050405020304" pitchFamily="18" charset="0"/>
                <a:cs typeface="Times New Roman" panose="02020603050405020304" pitchFamily="18" charset="0"/>
              </a:rPr>
              <a:t>When the attacker sends the link with the payload to the victim, the victim sees a modified content on the website. As the user trusts the website, user will trust the content as well.</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08775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2D1F-CBD3-ECD7-FE4E-68BF8648AEEF}"/>
              </a:ext>
            </a:extLst>
          </p:cNvPr>
          <p:cNvSpPr>
            <a:spLocks noGrp="1"/>
          </p:cNvSpPr>
          <p:nvPr>
            <p:ph type="title"/>
          </p:nvPr>
        </p:nvSpPr>
        <p:spPr>
          <a:xfrm>
            <a:off x="838200" y="365125"/>
            <a:ext cx="10515600" cy="5417110"/>
          </a:xfrm>
        </p:spPr>
        <p:txBody>
          <a:bodyPr/>
          <a:lstStyle/>
          <a:p>
            <a:r>
              <a:rPr lang="en-IN" b="1" dirty="0">
                <a:latin typeface="Times New Roman" panose="02020603050405020304" pitchFamily="18" charset="0"/>
                <a:cs typeface="Times New Roman" panose="02020603050405020304" pitchFamily="18" charset="0"/>
              </a:rPr>
              <a:t>Recommendations:</a:t>
            </a:r>
            <a:br>
              <a:rPr lang="en-IN"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Take the following recommendations </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to secure and avoid OTP bypass.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69380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45BDDD-06AA-9820-2C5D-FC989F97EF44}"/>
              </a:ext>
            </a:extLst>
          </p:cNvPr>
          <p:cNvSpPr>
            <a:spLocks noGrp="1"/>
          </p:cNvSpPr>
          <p:nvPr>
            <p:ph idx="1"/>
          </p:nvPr>
        </p:nvSpPr>
        <p:spPr>
          <a:xfrm>
            <a:off x="493059" y="367553"/>
            <a:ext cx="11152094" cy="6015318"/>
          </a:xfrm>
        </p:spPr>
        <p:txBody>
          <a:bodyPr>
            <a:normAutofit/>
          </a:bodyPr>
          <a:lstStyle/>
          <a:p>
            <a:pPr marL="0" indent="0">
              <a:buNone/>
            </a:pPr>
            <a:r>
              <a:rPr lang="en-IN" sz="3600" b="1" dirty="0">
                <a:latin typeface="Times New Roman" panose="02020603050405020304" pitchFamily="18" charset="0"/>
                <a:cs typeface="Times New Roman" panose="02020603050405020304" pitchFamily="18" charset="0"/>
              </a:rPr>
              <a:t>Recommendations:</a:t>
            </a:r>
          </a:p>
          <a:p>
            <a:r>
              <a:rPr lang="en-IN" dirty="0">
                <a:latin typeface="Times New Roman" panose="02020603050405020304" pitchFamily="18" charset="0"/>
                <a:cs typeface="Times New Roman" panose="02020603050405020304" pitchFamily="18" charset="0"/>
              </a:rPr>
              <a:t>Secure the user input by blocking other inputs which you don’t want.</a:t>
            </a:r>
          </a:p>
          <a:p>
            <a:r>
              <a:rPr lang="en-IN" dirty="0">
                <a:latin typeface="Times New Roman" panose="02020603050405020304" pitchFamily="18" charset="0"/>
                <a:cs typeface="Times New Roman" panose="02020603050405020304" pitchFamily="18" charset="0"/>
              </a:rPr>
              <a:t>Encode the HTML/CSS special characters and codes in an encoded form before printing them on the website.</a:t>
            </a:r>
          </a:p>
        </p:txBody>
      </p:sp>
    </p:spTree>
    <p:extLst>
      <p:ext uri="{BB962C8B-B14F-4D97-AF65-F5344CB8AC3E}">
        <p14:creationId xmlns:p14="http://schemas.microsoft.com/office/powerpoint/2010/main" val="14748234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ED1F-4806-BE34-994B-E8B93CBB19C5}"/>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359D3314-CF29-84A7-1F4F-CC3DC1E4A337}"/>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hlinkClick r:id="rId2"/>
              </a:rPr>
              <a:t>https://owasp.org/www-community/attacks/xss/</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hlinkClick r:id="rId3"/>
              </a:rPr>
              <a:t>https://en.wikipedia.org/wiki/Cross-site_scripting</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https://www.w3schools.com/cybersecurity/cybersecurity_web_applications_attacks.php</a:t>
            </a:r>
          </a:p>
        </p:txBody>
      </p:sp>
    </p:spTree>
    <p:extLst>
      <p:ext uri="{BB962C8B-B14F-4D97-AF65-F5344CB8AC3E}">
        <p14:creationId xmlns:p14="http://schemas.microsoft.com/office/powerpoint/2010/main" val="34127127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D5747-2A3A-5BA6-4342-367E333D2425}"/>
              </a:ext>
            </a:extLst>
          </p:cNvPr>
          <p:cNvSpPr>
            <a:spLocks noGrp="1"/>
          </p:cNvSpPr>
          <p:nvPr>
            <p:ph type="title"/>
          </p:nvPr>
        </p:nvSpPr>
        <p:spPr>
          <a:xfrm>
            <a:off x="663388" y="365125"/>
            <a:ext cx="10690412" cy="5121275"/>
          </a:xfrm>
        </p:spPr>
        <p:txBody>
          <a:bodyPr/>
          <a:lstStyle/>
          <a:p>
            <a:r>
              <a:rPr lang="en-IN" b="1" dirty="0">
                <a:latin typeface="Times New Roman" panose="02020603050405020304" pitchFamily="18" charset="0"/>
                <a:cs typeface="Times New Roman" panose="02020603050405020304" pitchFamily="18" charset="0"/>
              </a:rPr>
              <a:t>5. DIRECTORY LISTINGS</a:t>
            </a:r>
            <a:br>
              <a:rPr lang="en-IN"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(SEVERE)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5076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709F-B8CD-52C2-AF86-2EFD77C55F98}"/>
              </a:ext>
            </a:extLst>
          </p:cNvPr>
          <p:cNvSpPr>
            <a:spLocks noGrp="1"/>
          </p:cNvSpPr>
          <p:nvPr>
            <p:ph type="title"/>
          </p:nvPr>
        </p:nvSpPr>
        <p:spPr>
          <a:xfrm>
            <a:off x="654422" y="1837763"/>
            <a:ext cx="10533531" cy="1591237"/>
          </a:xfrm>
        </p:spPr>
        <p:txBody>
          <a:bodyPr>
            <a:normAutofit/>
          </a:bodyPr>
          <a:lstStyle/>
          <a:p>
            <a:r>
              <a:rPr lang="en-IN" b="1" dirty="0">
                <a:latin typeface="Times New Roman" panose="02020603050405020304" pitchFamily="18" charset="0"/>
                <a:cs typeface="Times New Roman" panose="02020603050405020304" pitchFamily="18" charset="0"/>
              </a:rPr>
              <a:t>1. SQL INJECTION</a:t>
            </a:r>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(CRITICAL)</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5029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290D9-E313-16EA-4E57-F0DEC470F417}"/>
              </a:ext>
            </a:extLst>
          </p:cNvPr>
          <p:cNvSpPr>
            <a:spLocks noGrp="1"/>
          </p:cNvSpPr>
          <p:nvPr>
            <p:ph type="title"/>
          </p:nvPr>
        </p:nvSpPr>
        <p:spPr>
          <a:xfrm>
            <a:off x="605118" y="436845"/>
            <a:ext cx="10515600" cy="1185767"/>
          </a:xfrm>
        </p:spPr>
        <p:txBody>
          <a:bodyPr>
            <a:normAutofit/>
          </a:bodyPr>
          <a:lstStyle/>
          <a:p>
            <a:r>
              <a:rPr lang="en-IN" dirty="0">
                <a:latin typeface="Times New Roman" panose="02020603050405020304" pitchFamily="18" charset="0"/>
                <a:cs typeface="Times New Roman" panose="02020603050405020304" pitchFamily="18" charset="0"/>
              </a:rPr>
              <a:t>This URL is vulnerable</a:t>
            </a:r>
          </a:p>
        </p:txBody>
      </p:sp>
      <p:sp>
        <p:nvSpPr>
          <p:cNvPr id="3" name="Content Placeholder 2">
            <a:extLst>
              <a:ext uri="{FF2B5EF4-FFF2-40B4-BE49-F238E27FC236}">
                <a16:creationId xmlns:a16="http://schemas.microsoft.com/office/drawing/2014/main" id="{C9846C56-3130-A6F1-24FE-B74131AC945C}"/>
              </a:ext>
            </a:extLst>
          </p:cNvPr>
          <p:cNvSpPr>
            <a:spLocks noGrp="1"/>
          </p:cNvSpPr>
          <p:nvPr>
            <p:ph idx="1"/>
          </p:nvPr>
        </p:nvSpPr>
        <p:spPr>
          <a:xfrm>
            <a:off x="430306" y="1622613"/>
            <a:ext cx="10923494" cy="4554350"/>
          </a:xfrm>
        </p:spPr>
        <p:txBody>
          <a:bodyPr/>
          <a:lstStyle/>
          <a:p>
            <a:pPr marL="0" indent="0">
              <a:buNone/>
            </a:pPr>
            <a:r>
              <a:rPr lang="en-IN" dirty="0"/>
              <a:t>RELEVANT URL:</a:t>
            </a:r>
          </a:p>
          <a:p>
            <a:r>
              <a:rPr lang="en-IN" dirty="0">
                <a:latin typeface="Times New Roman" panose="02020603050405020304" pitchFamily="18" charset="0"/>
                <a:cs typeface="Times New Roman" panose="02020603050405020304" pitchFamily="18" charset="0"/>
                <a:hlinkClick r:id="rId2"/>
              </a:rPr>
              <a:t>http:// 13.127.120.228/</a:t>
            </a:r>
            <a:r>
              <a:rPr lang="en-IN" dirty="0">
                <a:latin typeface="Times New Roman" panose="02020603050405020304" pitchFamily="18" charset="0"/>
                <a:cs typeface="Times New Roman" panose="02020603050405020304" pitchFamily="18" charset="0"/>
              </a:rPr>
              <a:t>robots.txt</a:t>
            </a:r>
          </a:p>
        </p:txBody>
      </p:sp>
    </p:spTree>
    <p:extLst>
      <p:ext uri="{BB962C8B-B14F-4D97-AF65-F5344CB8AC3E}">
        <p14:creationId xmlns:p14="http://schemas.microsoft.com/office/powerpoint/2010/main" val="30879326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5B6CB-3DF4-A2B4-A2C3-8F37BEB9A4D2}"/>
              </a:ext>
            </a:extLst>
          </p:cNvPr>
          <p:cNvSpPr>
            <a:spLocks noGrp="1"/>
          </p:cNvSpPr>
          <p:nvPr>
            <p:ph type="title"/>
          </p:nvPr>
        </p:nvSpPr>
        <p:spPr>
          <a:xfrm>
            <a:off x="537882" y="365125"/>
            <a:ext cx="10815918" cy="5228851"/>
          </a:xfrm>
        </p:spPr>
        <p:txBody>
          <a:bodyPr/>
          <a:lstStyle/>
          <a:p>
            <a:r>
              <a:rPr lang="en-IN" b="1" dirty="0">
                <a:latin typeface="Times New Roman" panose="02020603050405020304" pitchFamily="18" charset="0"/>
                <a:cs typeface="Times New Roman" panose="02020603050405020304" pitchFamily="18" charset="0"/>
              </a:rPr>
              <a:t>Observations:</a:t>
            </a:r>
            <a:br>
              <a:rPr lang="en-IN"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Following slides have the details </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about the vulnerability observed.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67005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268DB7-02B5-4DDB-3E48-5C1366B957D1}"/>
              </a:ext>
            </a:extLst>
          </p:cNvPr>
          <p:cNvSpPr>
            <a:spLocks noGrp="1"/>
          </p:cNvSpPr>
          <p:nvPr>
            <p:ph idx="1"/>
          </p:nvPr>
        </p:nvSpPr>
        <p:spPr>
          <a:xfrm>
            <a:off x="331693" y="349624"/>
            <a:ext cx="11465859" cy="6158752"/>
          </a:xfrm>
        </p:spPr>
        <p:txBody>
          <a:bodyPr/>
          <a:lstStyle/>
          <a:p>
            <a:r>
              <a:rPr lang="en-IN" dirty="0">
                <a:latin typeface="Times New Roman" panose="02020603050405020304" pitchFamily="18" charset="0"/>
                <a:cs typeface="Times New Roman" panose="02020603050405020304" pitchFamily="18" charset="0"/>
              </a:rPr>
              <a:t>Go to </a:t>
            </a:r>
            <a:r>
              <a:rPr lang="en-IN" dirty="0">
                <a:latin typeface="Times New Roman" panose="02020603050405020304" pitchFamily="18" charset="0"/>
                <a:cs typeface="Times New Roman" panose="02020603050405020304" pitchFamily="18" charset="0"/>
                <a:hlinkClick r:id="rId2"/>
              </a:rPr>
              <a:t>http:// 13.127.120.228/</a:t>
            </a:r>
            <a:r>
              <a:rPr lang="en-IN" dirty="0">
                <a:latin typeface="Times New Roman" panose="02020603050405020304" pitchFamily="18" charset="0"/>
                <a:cs typeface="Times New Roman" panose="02020603050405020304" pitchFamily="18" charset="0"/>
              </a:rPr>
              <a:t>robots.txt</a:t>
            </a:r>
          </a:p>
          <a:p>
            <a:r>
              <a:rPr lang="en-IN" dirty="0">
                <a:latin typeface="Times New Roman" panose="02020603050405020304" pitchFamily="18" charset="0"/>
                <a:cs typeface="Times New Roman" panose="02020603050405020304" pitchFamily="18" charset="0"/>
              </a:rPr>
              <a:t>Here, we can see a complete list and directories of the customers, images of products and all the products-page info.</a:t>
            </a:r>
          </a:p>
          <a:p>
            <a:r>
              <a:rPr lang="en-IN" dirty="0">
                <a:latin typeface="Times New Roman" panose="02020603050405020304" pitchFamily="18" charset="0"/>
                <a:cs typeface="Times New Roman" panose="02020603050405020304" pitchFamily="18" charset="0"/>
              </a:rPr>
              <a:t>We can also see the administrator directory.</a:t>
            </a:r>
          </a:p>
          <a:p>
            <a:r>
              <a:rPr lang="en-IN" dirty="0">
                <a:latin typeface="Times New Roman" panose="02020603050405020304" pitchFamily="18" charset="0"/>
                <a:cs typeface="Times New Roman" panose="02020603050405020304" pitchFamily="18" charset="0"/>
              </a:rPr>
              <a:t>This has a weak password flaw in </a:t>
            </a:r>
            <a:r>
              <a:rPr lang="en-IN" dirty="0" err="1">
                <a:latin typeface="Times New Roman" panose="02020603050405020304" pitchFamily="18" charset="0"/>
                <a:cs typeface="Times New Roman" panose="02020603050405020304" pitchFamily="18" charset="0"/>
              </a:rPr>
              <a:t>Ovidentia</a:t>
            </a:r>
            <a:r>
              <a:rPr lang="en-IN" dirty="0">
                <a:latin typeface="Times New Roman" panose="02020603050405020304" pitchFamily="18" charset="0"/>
                <a:cs typeface="Times New Roman" panose="02020603050405020304" pitchFamily="18" charset="0"/>
              </a:rPr>
              <a:t> CMS, which lets an attacker access the administrator panel without much trials.</a:t>
            </a:r>
          </a:p>
          <a:p>
            <a:pPr marL="0" indent="0">
              <a:buNone/>
            </a:pP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C81E9B8-D5CA-95DA-85FF-1CB48AF84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329" y="3521268"/>
            <a:ext cx="6798343" cy="235061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34328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9DADB-84B2-8B22-2CDF-26E7206A0245}"/>
              </a:ext>
            </a:extLst>
          </p:cNvPr>
          <p:cNvSpPr>
            <a:spLocks noGrp="1"/>
          </p:cNvSpPr>
          <p:nvPr>
            <p:ph type="title"/>
          </p:nvPr>
        </p:nvSpPr>
        <p:spPr>
          <a:xfrm>
            <a:off x="493059" y="365125"/>
            <a:ext cx="10860741" cy="5345393"/>
          </a:xfrm>
        </p:spPr>
        <p:txBody>
          <a:bodyPr/>
          <a:lstStyle/>
          <a:p>
            <a:r>
              <a:rPr lang="en-IN" b="1" dirty="0">
                <a:latin typeface="Times New Roman" panose="02020603050405020304" pitchFamily="18" charset="0"/>
                <a:cs typeface="Times New Roman" panose="02020603050405020304" pitchFamily="18" charset="0"/>
              </a:rPr>
              <a:t>Proof of concept:</a:t>
            </a:r>
            <a:br>
              <a:rPr lang="en-IN" b="1"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Following slides have the proof and </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risks of the proposed vulnerability.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32988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DDFDCD-1FE4-B96F-6F61-8694C72EFB2A}"/>
              </a:ext>
            </a:extLst>
          </p:cNvPr>
          <p:cNvSpPr>
            <a:spLocks noGrp="1"/>
          </p:cNvSpPr>
          <p:nvPr>
            <p:ph idx="1"/>
          </p:nvPr>
        </p:nvSpPr>
        <p:spPr>
          <a:xfrm>
            <a:off x="358589" y="331694"/>
            <a:ext cx="10950388" cy="6373906"/>
          </a:xfrm>
        </p:spPr>
        <p:txBody>
          <a:bodyPr>
            <a:normAutofit/>
          </a:bodyPr>
          <a:lstStyle/>
          <a:p>
            <a:pPr marL="0" indent="0">
              <a:buNone/>
            </a:pPr>
            <a:r>
              <a:rPr lang="en-IN" sz="3600" dirty="0">
                <a:latin typeface="Times New Roman" panose="02020603050405020304" pitchFamily="18" charset="0"/>
                <a:cs typeface="Times New Roman" panose="02020603050405020304" pitchFamily="18" charset="0"/>
              </a:rPr>
              <a:t>/static/images</a:t>
            </a: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9A3E1F9-C88D-98B3-1A03-0446C9CD679F}"/>
              </a:ext>
            </a:extLst>
          </p:cNvPr>
          <p:cNvPicPr>
            <a:picLocks noChangeAspect="1"/>
          </p:cNvPicPr>
          <p:nvPr/>
        </p:nvPicPr>
        <p:blipFill rotWithShape="1">
          <a:blip r:embed="rId2">
            <a:extLst>
              <a:ext uri="{28A0092B-C50C-407E-A947-70E740481C1C}">
                <a14:useLocalDpi xmlns:a14="http://schemas.microsoft.com/office/drawing/2010/main" val="0"/>
              </a:ext>
            </a:extLst>
          </a:blip>
          <a:srcRect b="2380"/>
          <a:stretch/>
        </p:blipFill>
        <p:spPr>
          <a:xfrm>
            <a:off x="1639375" y="1382866"/>
            <a:ext cx="7648060" cy="456969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347896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DDFDCD-1FE4-B96F-6F61-8694C72EFB2A}"/>
              </a:ext>
            </a:extLst>
          </p:cNvPr>
          <p:cNvSpPr>
            <a:spLocks noGrp="1"/>
          </p:cNvSpPr>
          <p:nvPr>
            <p:ph idx="1"/>
          </p:nvPr>
        </p:nvSpPr>
        <p:spPr>
          <a:xfrm>
            <a:off x="358589" y="331694"/>
            <a:ext cx="10950388" cy="6373906"/>
          </a:xfrm>
        </p:spPr>
        <p:txBody>
          <a:bodyPr>
            <a:normAutofit/>
          </a:bodyPr>
          <a:lstStyle/>
          <a:p>
            <a:pPr marL="0" indent="0">
              <a:buNone/>
            </a:pPr>
            <a:r>
              <a:rPr lang="en-IN" sz="3600" dirty="0">
                <a:latin typeface="Times New Roman" panose="02020603050405020304" pitchFamily="18" charset="0"/>
                <a:cs typeface="Times New Roman" panose="02020603050405020304" pitchFamily="18" charset="0"/>
              </a:rPr>
              <a:t>/</a:t>
            </a:r>
            <a:r>
              <a:rPr lang="en-IN" sz="3600" dirty="0" err="1">
                <a:latin typeface="Times New Roman" panose="02020603050405020304" pitchFamily="18" charset="0"/>
                <a:cs typeface="Times New Roman" panose="02020603050405020304" pitchFamily="18" charset="0"/>
              </a:rPr>
              <a:t>ovidentiaCMS</a:t>
            </a:r>
            <a:r>
              <a:rPr lang="en-IN" sz="3600"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90A1989-3B52-AE4C-852E-DE9C02A25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919" y="1054924"/>
            <a:ext cx="10950388" cy="516052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736812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E512-E0E3-D494-9D73-F05C94A7DBD8}"/>
              </a:ext>
            </a:extLst>
          </p:cNvPr>
          <p:cNvSpPr>
            <a:spLocks noGrp="1"/>
          </p:cNvSpPr>
          <p:nvPr>
            <p:ph type="title"/>
          </p:nvPr>
        </p:nvSpPr>
        <p:spPr>
          <a:xfrm>
            <a:off x="600635" y="365125"/>
            <a:ext cx="10753165" cy="4995769"/>
          </a:xfrm>
        </p:spPr>
        <p:txBody>
          <a:bodyPr/>
          <a:lstStyle/>
          <a:p>
            <a:r>
              <a:rPr lang="en-IN" b="1" dirty="0">
                <a:latin typeface="Times New Roman" panose="02020603050405020304" pitchFamily="18" charset="0"/>
                <a:cs typeface="Times New Roman" panose="02020603050405020304" pitchFamily="18" charset="0"/>
              </a:rPr>
              <a:t>Business impact:</a:t>
            </a:r>
            <a:br>
              <a:rPr lang="en-IN" b="1"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The impact on the company </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if the vulnerability is exploited.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00820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DDFDCD-1FE4-B96F-6F61-8694C72EFB2A}"/>
              </a:ext>
            </a:extLst>
          </p:cNvPr>
          <p:cNvSpPr>
            <a:spLocks noGrp="1"/>
          </p:cNvSpPr>
          <p:nvPr>
            <p:ph idx="1"/>
          </p:nvPr>
        </p:nvSpPr>
        <p:spPr>
          <a:xfrm>
            <a:off x="403412" y="331694"/>
            <a:ext cx="10950388" cy="6373906"/>
          </a:xfrm>
        </p:spPr>
        <p:txBody>
          <a:bodyPr>
            <a:normAutofit/>
          </a:bodyPr>
          <a:lstStyle/>
          <a:p>
            <a:pPr marL="0" indent="0">
              <a:buNone/>
            </a:pPr>
            <a:r>
              <a:rPr lang="en-IN" sz="3600" b="1" dirty="0">
                <a:latin typeface="Times New Roman" panose="02020603050405020304" pitchFamily="18" charset="0"/>
                <a:cs typeface="Times New Roman" panose="02020603050405020304" pitchFamily="18" charset="0"/>
              </a:rPr>
              <a:t>Business Impact:</a:t>
            </a:r>
          </a:p>
          <a:p>
            <a:r>
              <a:rPr lang="en-IN" dirty="0">
                <a:latin typeface="Times New Roman" panose="02020603050405020304" pitchFamily="18" charset="0"/>
                <a:cs typeface="Times New Roman" panose="02020603050405020304" pitchFamily="18" charset="0"/>
              </a:rPr>
              <a:t>The hacker can get all the information on the CMS and also get the privileges to tackle with the administrator login credentials and compromise the complete name of the company.</a:t>
            </a:r>
          </a:p>
          <a:p>
            <a:r>
              <a:rPr lang="en-IN" dirty="0">
                <a:latin typeface="Times New Roman" panose="02020603050405020304" pitchFamily="18" charset="0"/>
                <a:cs typeface="Times New Roman" panose="02020603050405020304" pitchFamily="18" charset="0"/>
              </a:rPr>
              <a:t>A malicious hacker can take important information from seller point of view and what products every seller is selling at what price and also the information of users.</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21780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2D1F-CBD3-ECD7-FE4E-68BF8648AEEF}"/>
              </a:ext>
            </a:extLst>
          </p:cNvPr>
          <p:cNvSpPr>
            <a:spLocks noGrp="1"/>
          </p:cNvSpPr>
          <p:nvPr>
            <p:ph type="title"/>
          </p:nvPr>
        </p:nvSpPr>
        <p:spPr>
          <a:xfrm>
            <a:off x="838200" y="365125"/>
            <a:ext cx="10515600" cy="5166099"/>
          </a:xfrm>
        </p:spPr>
        <p:txBody>
          <a:bodyPr/>
          <a:lstStyle/>
          <a:p>
            <a:r>
              <a:rPr lang="en-IN" b="1" dirty="0">
                <a:latin typeface="Times New Roman" panose="02020603050405020304" pitchFamily="18" charset="0"/>
                <a:cs typeface="Times New Roman" panose="02020603050405020304" pitchFamily="18" charset="0"/>
              </a:rPr>
              <a:t>Recommendations:</a:t>
            </a:r>
            <a:br>
              <a:rPr lang="en-IN"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Take the following recommendations </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to secure and avoid defacing/data altering.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50061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45BDDD-06AA-9820-2C5D-FC989F97EF44}"/>
              </a:ext>
            </a:extLst>
          </p:cNvPr>
          <p:cNvSpPr>
            <a:spLocks noGrp="1"/>
          </p:cNvSpPr>
          <p:nvPr>
            <p:ph idx="1"/>
          </p:nvPr>
        </p:nvSpPr>
        <p:spPr>
          <a:xfrm>
            <a:off x="493059" y="367553"/>
            <a:ext cx="11152094" cy="6015318"/>
          </a:xfrm>
        </p:spPr>
        <p:txBody>
          <a:bodyPr>
            <a:normAutofit/>
          </a:bodyPr>
          <a:lstStyle/>
          <a:p>
            <a:pPr marL="0" indent="0">
              <a:buNone/>
            </a:pPr>
            <a:r>
              <a:rPr lang="en-IN" sz="3600" b="1" dirty="0">
                <a:latin typeface="Times New Roman" panose="02020603050405020304" pitchFamily="18" charset="0"/>
                <a:cs typeface="Times New Roman" panose="02020603050405020304" pitchFamily="18" charset="0"/>
              </a:rPr>
              <a:t>Recommendations:</a:t>
            </a:r>
          </a:p>
          <a:p>
            <a:r>
              <a:rPr lang="en-IN" dirty="0">
                <a:latin typeface="Times New Roman" panose="02020603050405020304" pitchFamily="18" charset="0"/>
                <a:cs typeface="Times New Roman" panose="02020603050405020304" pitchFamily="18" charset="0"/>
              </a:rPr>
              <a:t>Disable all the directory listings.</a:t>
            </a:r>
          </a:p>
          <a:p>
            <a:r>
              <a:rPr lang="en-IN" dirty="0">
                <a:latin typeface="Times New Roman" panose="02020603050405020304" pitchFamily="18" charset="0"/>
                <a:cs typeface="Times New Roman" panose="02020603050405020304" pitchFamily="18" charset="0"/>
              </a:rPr>
              <a:t>Include a index.html in all folders with default messages.</a:t>
            </a:r>
          </a:p>
          <a:p>
            <a:r>
              <a:rPr lang="en-IN" dirty="0">
                <a:latin typeface="Times New Roman" panose="02020603050405020304" pitchFamily="18" charset="0"/>
                <a:cs typeface="Times New Roman" panose="02020603050405020304" pitchFamily="18" charset="0"/>
              </a:rPr>
              <a:t>Remove all the default passwords and add your own new strong passwords which must have a special character and a number and must be greater or equal to 8 digits for maximum security.</a:t>
            </a:r>
          </a:p>
        </p:txBody>
      </p:sp>
    </p:spTree>
    <p:extLst>
      <p:ext uri="{BB962C8B-B14F-4D97-AF65-F5344CB8AC3E}">
        <p14:creationId xmlns:p14="http://schemas.microsoft.com/office/powerpoint/2010/main" val="2248094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F4B1D-E3E3-9F06-2A8E-AC8C4CB59DEC}"/>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Below mentioned URL is vulnerable to SQL injection attack.</a:t>
            </a:r>
          </a:p>
        </p:txBody>
      </p:sp>
      <p:sp>
        <p:nvSpPr>
          <p:cNvPr id="3" name="Content Placeholder 2">
            <a:extLst>
              <a:ext uri="{FF2B5EF4-FFF2-40B4-BE49-F238E27FC236}">
                <a16:creationId xmlns:a16="http://schemas.microsoft.com/office/drawing/2014/main" id="{44061670-243C-229B-56EE-B74A5D108E21}"/>
              </a:ext>
            </a:extLst>
          </p:cNvPr>
          <p:cNvSpPr>
            <a:spLocks noGrp="1"/>
          </p:cNvSpPr>
          <p:nvPr>
            <p:ph idx="1"/>
          </p:nvPr>
        </p:nvSpPr>
        <p:spPr/>
        <p:txBody>
          <a:bodyPr/>
          <a:lstStyle/>
          <a:p>
            <a:pPr marL="0" indent="0">
              <a:buNone/>
            </a:pPr>
            <a:r>
              <a:rPr lang="en-IN" dirty="0"/>
              <a:t>Relevant URL:</a:t>
            </a:r>
          </a:p>
          <a:p>
            <a:r>
              <a:rPr lang="en-IN" dirty="0">
                <a:hlinkClick r:id="rId2"/>
              </a:rPr>
              <a:t>http://13.127.120.228/products.php?cat=1</a:t>
            </a:r>
            <a:endParaRPr lang="en-IN" dirty="0"/>
          </a:p>
          <a:p>
            <a:pPr marL="0" indent="0">
              <a:buNone/>
            </a:pPr>
            <a:r>
              <a:rPr lang="en-IN" dirty="0"/>
              <a:t>Affected Parameters:</a:t>
            </a:r>
          </a:p>
          <a:p>
            <a:r>
              <a:rPr lang="en-IN" dirty="0"/>
              <a:t>category (GET)</a:t>
            </a:r>
          </a:p>
          <a:p>
            <a:pPr marL="0" indent="0">
              <a:buNone/>
            </a:pPr>
            <a:r>
              <a:rPr lang="en-IN" dirty="0"/>
              <a:t>Payload:</a:t>
            </a:r>
          </a:p>
          <a:p>
            <a:r>
              <a:rPr lang="en-IN" dirty="0"/>
              <a:t>cat=1’</a:t>
            </a:r>
          </a:p>
          <a:p>
            <a:pPr marL="0" indent="0">
              <a:buNone/>
            </a:pPr>
            <a:endParaRPr lang="en-IN" dirty="0"/>
          </a:p>
        </p:txBody>
      </p:sp>
    </p:spTree>
    <p:extLst>
      <p:ext uri="{BB962C8B-B14F-4D97-AF65-F5344CB8AC3E}">
        <p14:creationId xmlns:p14="http://schemas.microsoft.com/office/powerpoint/2010/main" val="19513013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ED1F-4806-BE34-994B-E8B93CBB19C5}"/>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359D3314-CF29-84A7-1F4F-CC3DC1E4A337}"/>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hlinkClick r:id="rId2"/>
              </a:rPr>
              <a:t>http://www.securitytracker.com/</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https://www.w3schools.com/</a:t>
            </a:r>
          </a:p>
        </p:txBody>
      </p:sp>
    </p:spTree>
    <p:extLst>
      <p:ext uri="{BB962C8B-B14F-4D97-AF65-F5344CB8AC3E}">
        <p14:creationId xmlns:p14="http://schemas.microsoft.com/office/powerpoint/2010/main" val="30175958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D5747-2A3A-5BA6-4342-367E333D2425}"/>
              </a:ext>
            </a:extLst>
          </p:cNvPr>
          <p:cNvSpPr>
            <a:spLocks noGrp="1"/>
          </p:cNvSpPr>
          <p:nvPr>
            <p:ph type="title"/>
          </p:nvPr>
        </p:nvSpPr>
        <p:spPr>
          <a:xfrm>
            <a:off x="663388" y="365125"/>
            <a:ext cx="10690412" cy="5121275"/>
          </a:xfrm>
        </p:spPr>
        <p:txBody>
          <a:bodyPr/>
          <a:lstStyle/>
          <a:p>
            <a:r>
              <a:rPr lang="en-IN" b="1" dirty="0">
                <a:latin typeface="Times New Roman" panose="02020603050405020304" pitchFamily="18" charset="0"/>
                <a:cs typeface="Times New Roman" panose="02020603050405020304" pitchFamily="18" charset="0"/>
              </a:rPr>
              <a:t>6. INFORMATION DISCLOSURE</a:t>
            </a:r>
            <a:br>
              <a:rPr lang="en-IN"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(LOW)</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7727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290D9-E313-16EA-4E57-F0DEC470F417}"/>
              </a:ext>
            </a:extLst>
          </p:cNvPr>
          <p:cNvSpPr>
            <a:spLocks noGrp="1"/>
          </p:cNvSpPr>
          <p:nvPr>
            <p:ph type="title"/>
          </p:nvPr>
        </p:nvSpPr>
        <p:spPr>
          <a:xfrm>
            <a:off x="605118" y="436845"/>
            <a:ext cx="10515600" cy="1185767"/>
          </a:xfrm>
        </p:spPr>
        <p:txBody>
          <a:bodyPr>
            <a:normAutofit/>
          </a:bodyPr>
          <a:lstStyle/>
          <a:p>
            <a:r>
              <a:rPr lang="en-IN" dirty="0">
                <a:latin typeface="Times New Roman" panose="02020603050405020304" pitchFamily="18" charset="0"/>
                <a:cs typeface="Times New Roman" panose="02020603050405020304" pitchFamily="18" charset="0"/>
              </a:rPr>
              <a:t>This URL is vulnerable</a:t>
            </a:r>
          </a:p>
        </p:txBody>
      </p:sp>
      <p:sp>
        <p:nvSpPr>
          <p:cNvPr id="3" name="Content Placeholder 2">
            <a:extLst>
              <a:ext uri="{FF2B5EF4-FFF2-40B4-BE49-F238E27FC236}">
                <a16:creationId xmlns:a16="http://schemas.microsoft.com/office/drawing/2014/main" id="{C9846C56-3130-A6F1-24FE-B74131AC945C}"/>
              </a:ext>
            </a:extLst>
          </p:cNvPr>
          <p:cNvSpPr>
            <a:spLocks noGrp="1"/>
          </p:cNvSpPr>
          <p:nvPr>
            <p:ph idx="1"/>
          </p:nvPr>
        </p:nvSpPr>
        <p:spPr>
          <a:xfrm>
            <a:off x="430306" y="1622613"/>
            <a:ext cx="10923494" cy="4554350"/>
          </a:xfrm>
        </p:spPr>
        <p:txBody>
          <a:bodyPr/>
          <a:lstStyle/>
          <a:p>
            <a:pPr marL="0" indent="0">
              <a:buNone/>
            </a:pPr>
            <a:r>
              <a:rPr lang="en-IN" dirty="0"/>
              <a:t>RELEVANT URL:</a:t>
            </a:r>
          </a:p>
          <a:p>
            <a:r>
              <a:rPr lang="en-IN" dirty="0"/>
              <a:t>http://13.127.120.228/server-status</a:t>
            </a:r>
          </a:p>
        </p:txBody>
      </p:sp>
    </p:spTree>
    <p:extLst>
      <p:ext uri="{BB962C8B-B14F-4D97-AF65-F5344CB8AC3E}">
        <p14:creationId xmlns:p14="http://schemas.microsoft.com/office/powerpoint/2010/main" val="14097417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5B6CB-3DF4-A2B4-A2C3-8F37BEB9A4D2}"/>
              </a:ext>
            </a:extLst>
          </p:cNvPr>
          <p:cNvSpPr>
            <a:spLocks noGrp="1"/>
          </p:cNvSpPr>
          <p:nvPr>
            <p:ph type="title"/>
          </p:nvPr>
        </p:nvSpPr>
        <p:spPr>
          <a:xfrm>
            <a:off x="537882" y="365125"/>
            <a:ext cx="10815918" cy="5228851"/>
          </a:xfrm>
        </p:spPr>
        <p:txBody>
          <a:bodyPr/>
          <a:lstStyle/>
          <a:p>
            <a:r>
              <a:rPr lang="en-IN" b="1" dirty="0">
                <a:latin typeface="Times New Roman" panose="02020603050405020304" pitchFamily="18" charset="0"/>
                <a:cs typeface="Times New Roman" panose="02020603050405020304" pitchFamily="18" charset="0"/>
              </a:rPr>
              <a:t>Observations:</a:t>
            </a:r>
            <a:br>
              <a:rPr lang="en-IN"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Following slides have the details </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about the vulnerability observed.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2324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268DB7-02B5-4DDB-3E48-5C1366B957D1}"/>
              </a:ext>
            </a:extLst>
          </p:cNvPr>
          <p:cNvSpPr>
            <a:spLocks noGrp="1"/>
          </p:cNvSpPr>
          <p:nvPr>
            <p:ph idx="1"/>
          </p:nvPr>
        </p:nvSpPr>
        <p:spPr>
          <a:xfrm>
            <a:off x="331693" y="349624"/>
            <a:ext cx="11465859" cy="6158752"/>
          </a:xfrm>
        </p:spPr>
        <p:txBody>
          <a:bodyPr/>
          <a:lstStyle/>
          <a:p>
            <a:r>
              <a:rPr lang="en-IN" dirty="0">
                <a:latin typeface="Times New Roman" panose="02020603050405020304" pitchFamily="18" charset="0"/>
                <a:cs typeface="Times New Roman" panose="02020603050405020304" pitchFamily="18" charset="0"/>
              </a:rPr>
              <a:t>Go to </a:t>
            </a:r>
            <a:r>
              <a:rPr lang="en-IN" dirty="0">
                <a:latin typeface="Times New Roman" panose="02020603050405020304" pitchFamily="18" charset="0"/>
                <a:cs typeface="Times New Roman" panose="02020603050405020304" pitchFamily="18" charset="0"/>
                <a:hlinkClick r:id="rId2"/>
              </a:rPr>
              <a:t>http:// 13.127.120.228/</a:t>
            </a:r>
            <a:r>
              <a:rPr lang="en-IN" dirty="0">
                <a:latin typeface="Times New Roman" panose="02020603050405020304" pitchFamily="18" charset="0"/>
                <a:cs typeface="Times New Roman" panose="02020603050405020304" pitchFamily="18" charset="0"/>
              </a:rPr>
              <a:t>robots.txt</a:t>
            </a:r>
          </a:p>
          <a:p>
            <a:r>
              <a:rPr lang="en-IN" dirty="0">
                <a:latin typeface="Times New Roman" panose="02020603050405020304" pitchFamily="18" charset="0"/>
                <a:cs typeface="Times New Roman" panose="02020603050405020304" pitchFamily="18" charset="0"/>
              </a:rPr>
              <a:t>Complete list and directories of the customer and images of products and all the products page info and also the administrator directory is also shown.</a:t>
            </a:r>
          </a:p>
          <a:p>
            <a:r>
              <a:rPr lang="en-IN" dirty="0">
                <a:latin typeface="Times New Roman" panose="02020603050405020304" pitchFamily="18" charset="0"/>
                <a:cs typeface="Times New Roman" panose="02020603050405020304" pitchFamily="18" charset="0"/>
              </a:rPr>
              <a:t>Also this has a weak password flaw in </a:t>
            </a:r>
            <a:r>
              <a:rPr lang="en-IN" dirty="0" err="1">
                <a:latin typeface="Times New Roman" panose="02020603050405020304" pitchFamily="18" charset="0"/>
                <a:cs typeface="Times New Roman" panose="02020603050405020304" pitchFamily="18" charset="0"/>
              </a:rPr>
              <a:t>Ovidenta</a:t>
            </a:r>
            <a:r>
              <a:rPr lang="en-IN" dirty="0">
                <a:latin typeface="Times New Roman" panose="02020603050405020304" pitchFamily="18" charset="0"/>
                <a:cs typeface="Times New Roman" panose="02020603050405020304" pitchFamily="18" charset="0"/>
              </a:rPr>
              <a:t> CMS, which lets an attacker access the administrator panel without much trials.</a:t>
            </a:r>
          </a:p>
        </p:txBody>
      </p:sp>
      <p:pic>
        <p:nvPicPr>
          <p:cNvPr id="4" name="Picture 3">
            <a:extLst>
              <a:ext uri="{FF2B5EF4-FFF2-40B4-BE49-F238E27FC236}">
                <a16:creationId xmlns:a16="http://schemas.microsoft.com/office/drawing/2014/main" id="{2C81E9B8-D5CA-95DA-85FF-1CB48AF84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387" y="3144749"/>
            <a:ext cx="7550237" cy="261059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902695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9DADB-84B2-8B22-2CDF-26E7206A0245}"/>
              </a:ext>
            </a:extLst>
          </p:cNvPr>
          <p:cNvSpPr>
            <a:spLocks noGrp="1"/>
          </p:cNvSpPr>
          <p:nvPr>
            <p:ph type="title"/>
          </p:nvPr>
        </p:nvSpPr>
        <p:spPr>
          <a:xfrm>
            <a:off x="493059" y="365125"/>
            <a:ext cx="10860741" cy="5345393"/>
          </a:xfrm>
        </p:spPr>
        <p:txBody>
          <a:bodyPr/>
          <a:lstStyle/>
          <a:p>
            <a:r>
              <a:rPr lang="en-IN" b="1" dirty="0">
                <a:latin typeface="Times New Roman" panose="02020603050405020304" pitchFamily="18" charset="0"/>
                <a:cs typeface="Times New Roman" panose="02020603050405020304" pitchFamily="18" charset="0"/>
              </a:rPr>
              <a:t>Proof of concept:</a:t>
            </a:r>
            <a:br>
              <a:rPr lang="en-IN" b="1"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Following slides have the proof and </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risks of the proposed vulnerability.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25827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268DB7-02B5-4DDB-3E48-5C1366B957D1}"/>
              </a:ext>
            </a:extLst>
          </p:cNvPr>
          <p:cNvSpPr>
            <a:spLocks noGrp="1"/>
          </p:cNvSpPr>
          <p:nvPr>
            <p:ph idx="1"/>
          </p:nvPr>
        </p:nvSpPr>
        <p:spPr>
          <a:xfrm>
            <a:off x="331693" y="349624"/>
            <a:ext cx="11465859" cy="6158752"/>
          </a:xfrm>
        </p:spPr>
        <p:txBody>
          <a:bodyPr/>
          <a:lstStyle/>
          <a:p>
            <a:r>
              <a:rPr lang="en-IN" dirty="0">
                <a:latin typeface="Times New Roman" panose="02020603050405020304" pitchFamily="18" charset="0"/>
                <a:cs typeface="Times New Roman" panose="02020603050405020304" pitchFamily="18" charset="0"/>
              </a:rPr>
              <a:t>Go to http://13.127.120.228/server-status and the critical server information will be shown as seen below.</a:t>
            </a:r>
          </a:p>
        </p:txBody>
      </p:sp>
      <p:pic>
        <p:nvPicPr>
          <p:cNvPr id="5" name="Picture 4">
            <a:extLst>
              <a:ext uri="{FF2B5EF4-FFF2-40B4-BE49-F238E27FC236}">
                <a16:creationId xmlns:a16="http://schemas.microsoft.com/office/drawing/2014/main" id="{BF949D6B-CA32-85F3-0200-21E8EF78F4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905" y="1375522"/>
            <a:ext cx="9395013" cy="471218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189828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DDFDCD-1FE4-B96F-6F61-8694C72EFB2A}"/>
              </a:ext>
            </a:extLst>
          </p:cNvPr>
          <p:cNvSpPr>
            <a:spLocks noGrp="1"/>
          </p:cNvSpPr>
          <p:nvPr>
            <p:ph idx="1"/>
          </p:nvPr>
        </p:nvSpPr>
        <p:spPr>
          <a:xfrm>
            <a:off x="358589" y="331694"/>
            <a:ext cx="10950388" cy="6373906"/>
          </a:xfrm>
        </p:spPr>
        <p:txBody>
          <a:bodyPr>
            <a:normAutofit/>
          </a:bodyPr>
          <a:lstStyle/>
          <a:p>
            <a:pPr marL="0" indent="0">
              <a:buNone/>
            </a:pPr>
            <a:r>
              <a:rPr lang="en-IN" sz="3600" dirty="0">
                <a:latin typeface="Times New Roman" panose="02020603050405020304" pitchFamily="18" charset="0"/>
                <a:cs typeface="Times New Roman" panose="02020603050405020304" pitchFamily="18" charset="0"/>
              </a:rPr>
              <a:t>/</a:t>
            </a:r>
            <a:r>
              <a:rPr lang="en-IN" sz="3600" dirty="0" err="1">
                <a:latin typeface="Times New Roman" panose="02020603050405020304" pitchFamily="18" charset="0"/>
                <a:cs typeface="Times New Roman" panose="02020603050405020304" pitchFamily="18" charset="0"/>
              </a:rPr>
              <a:t>ovidentiaCMS</a:t>
            </a:r>
            <a:r>
              <a:rPr lang="en-IN" sz="3600"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90A1989-3B52-AE4C-852E-DE9C02A25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919" y="1054924"/>
            <a:ext cx="10950388" cy="516052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861433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E512-E0E3-D494-9D73-F05C94A7DBD8}"/>
              </a:ext>
            </a:extLst>
          </p:cNvPr>
          <p:cNvSpPr>
            <a:spLocks noGrp="1"/>
          </p:cNvSpPr>
          <p:nvPr>
            <p:ph type="title"/>
          </p:nvPr>
        </p:nvSpPr>
        <p:spPr>
          <a:xfrm>
            <a:off x="600635" y="365125"/>
            <a:ext cx="10753165" cy="4995769"/>
          </a:xfrm>
        </p:spPr>
        <p:txBody>
          <a:bodyPr/>
          <a:lstStyle/>
          <a:p>
            <a:r>
              <a:rPr lang="en-IN" b="1" dirty="0">
                <a:latin typeface="Times New Roman" panose="02020603050405020304" pitchFamily="18" charset="0"/>
                <a:cs typeface="Times New Roman" panose="02020603050405020304" pitchFamily="18" charset="0"/>
              </a:rPr>
              <a:t>Business impact:</a:t>
            </a:r>
            <a:br>
              <a:rPr lang="en-IN" b="1"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The impact on the company </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if the vulnerability is exploited.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93234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DDFDCD-1FE4-B96F-6F61-8694C72EFB2A}"/>
              </a:ext>
            </a:extLst>
          </p:cNvPr>
          <p:cNvSpPr>
            <a:spLocks noGrp="1"/>
          </p:cNvSpPr>
          <p:nvPr>
            <p:ph idx="1"/>
          </p:nvPr>
        </p:nvSpPr>
        <p:spPr>
          <a:xfrm>
            <a:off x="403412" y="331694"/>
            <a:ext cx="10950388" cy="6373906"/>
          </a:xfrm>
        </p:spPr>
        <p:txBody>
          <a:bodyPr>
            <a:normAutofit/>
          </a:bodyPr>
          <a:lstStyle/>
          <a:p>
            <a:pPr marL="0" indent="0">
              <a:buNone/>
            </a:pPr>
            <a:r>
              <a:rPr lang="en-IN" sz="3600" b="1" dirty="0">
                <a:latin typeface="Times New Roman" panose="02020603050405020304" pitchFamily="18" charset="0"/>
                <a:cs typeface="Times New Roman" panose="02020603050405020304" pitchFamily="18" charset="0"/>
              </a:rPr>
              <a:t>Business Impact:</a:t>
            </a:r>
          </a:p>
          <a:p>
            <a:r>
              <a:rPr lang="en-IN" dirty="0">
                <a:latin typeface="Times New Roman" panose="02020603050405020304" pitchFamily="18" charset="0"/>
                <a:cs typeface="Times New Roman" panose="02020603050405020304" pitchFamily="18" charset="0"/>
              </a:rPr>
              <a:t>Although this vulnerability does not have a direct impact on the server or the client but a malicious hacker can know things like mapping the server-architecture and map his hacking plan further on what and how to compromise. </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4718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E8F3D-791C-D7F4-05AB-102B6A9F8D0F}"/>
              </a:ext>
            </a:extLst>
          </p:cNvPr>
          <p:cNvSpPr>
            <a:spLocks noGrp="1"/>
          </p:cNvSpPr>
          <p:nvPr>
            <p:ph type="title"/>
          </p:nvPr>
        </p:nvSpPr>
        <p:spPr/>
        <p:txBody>
          <a:bodyPr/>
          <a:lstStyle/>
          <a:p>
            <a:r>
              <a:rPr lang="en-IN" dirty="0">
                <a:latin typeface="Times New Roman" panose="02020603050405020304" pitchFamily="18" charset="0"/>
              </a:rPr>
              <a:t>Other similar URLs vulnerable to SQLi:</a:t>
            </a:r>
          </a:p>
        </p:txBody>
      </p:sp>
      <p:sp>
        <p:nvSpPr>
          <p:cNvPr id="3" name="Content Placeholder 2">
            <a:extLst>
              <a:ext uri="{FF2B5EF4-FFF2-40B4-BE49-F238E27FC236}">
                <a16:creationId xmlns:a16="http://schemas.microsoft.com/office/drawing/2014/main" id="{71B13275-E8FA-2256-3471-D4BBC7D356AF}"/>
              </a:ext>
            </a:extLst>
          </p:cNvPr>
          <p:cNvSpPr>
            <a:spLocks noGrp="1"/>
          </p:cNvSpPr>
          <p:nvPr>
            <p:ph idx="1"/>
          </p:nvPr>
        </p:nvSpPr>
        <p:spPr/>
        <p:txBody>
          <a:bodyPr/>
          <a:lstStyle/>
          <a:p>
            <a:pPr marL="0" indent="0">
              <a:buNone/>
            </a:pPr>
            <a:r>
              <a:rPr lang="en-IN" dirty="0"/>
              <a:t>URL #1:</a:t>
            </a:r>
          </a:p>
          <a:p>
            <a:r>
              <a:rPr lang="en-IN" dirty="0">
                <a:hlinkClick r:id="rId2"/>
              </a:rPr>
              <a:t>http://13.127.120.228/products.php?cat=2</a:t>
            </a:r>
            <a:endParaRPr lang="en-IN" dirty="0"/>
          </a:p>
          <a:p>
            <a:pPr marL="0" indent="0">
              <a:buNone/>
            </a:pPr>
            <a:r>
              <a:rPr lang="en-IN" dirty="0"/>
              <a:t>URL #2:</a:t>
            </a:r>
          </a:p>
          <a:p>
            <a:r>
              <a:rPr lang="en-IN" dirty="0">
                <a:hlinkClick r:id="rId3"/>
              </a:rPr>
              <a:t>http://13.127.120.228/products.php?cat=3</a:t>
            </a:r>
            <a:endParaRPr lang="en-IN" dirty="0"/>
          </a:p>
          <a:p>
            <a:pPr marL="0" indent="0">
              <a:buNone/>
            </a:pPr>
            <a:r>
              <a:rPr lang="en-IN" dirty="0"/>
              <a:t>PAYLOAD:</a:t>
            </a:r>
          </a:p>
          <a:p>
            <a:r>
              <a:rPr lang="en-IN" dirty="0"/>
              <a:t>cat=1’</a:t>
            </a:r>
          </a:p>
        </p:txBody>
      </p:sp>
    </p:spTree>
    <p:extLst>
      <p:ext uri="{BB962C8B-B14F-4D97-AF65-F5344CB8AC3E}">
        <p14:creationId xmlns:p14="http://schemas.microsoft.com/office/powerpoint/2010/main" val="16534663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2D1F-CBD3-ECD7-FE4E-68BF8648AEEF}"/>
              </a:ext>
            </a:extLst>
          </p:cNvPr>
          <p:cNvSpPr>
            <a:spLocks noGrp="1"/>
          </p:cNvSpPr>
          <p:nvPr>
            <p:ph type="title"/>
          </p:nvPr>
        </p:nvSpPr>
        <p:spPr>
          <a:xfrm>
            <a:off x="838200" y="365125"/>
            <a:ext cx="10515600" cy="5166099"/>
          </a:xfrm>
        </p:spPr>
        <p:txBody>
          <a:bodyPr/>
          <a:lstStyle/>
          <a:p>
            <a:r>
              <a:rPr lang="en-IN" b="1" dirty="0">
                <a:latin typeface="Times New Roman" panose="02020603050405020304" pitchFamily="18" charset="0"/>
                <a:cs typeface="Times New Roman" panose="02020603050405020304" pitchFamily="18" charset="0"/>
              </a:rPr>
              <a:t>Recommendations:</a:t>
            </a:r>
            <a:br>
              <a:rPr lang="en-IN"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Take the following recommendations </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to secure and avoid defacing/data altering.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81354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45BDDD-06AA-9820-2C5D-FC989F97EF44}"/>
              </a:ext>
            </a:extLst>
          </p:cNvPr>
          <p:cNvSpPr>
            <a:spLocks noGrp="1"/>
          </p:cNvSpPr>
          <p:nvPr>
            <p:ph idx="1"/>
          </p:nvPr>
        </p:nvSpPr>
        <p:spPr>
          <a:xfrm>
            <a:off x="493059" y="367553"/>
            <a:ext cx="11152094" cy="6015318"/>
          </a:xfrm>
        </p:spPr>
        <p:txBody>
          <a:bodyPr>
            <a:normAutofit/>
          </a:bodyPr>
          <a:lstStyle/>
          <a:p>
            <a:pPr marL="0" indent="0">
              <a:buNone/>
            </a:pPr>
            <a:r>
              <a:rPr lang="en-IN" sz="3600" b="1" dirty="0">
                <a:latin typeface="Times New Roman" panose="02020603050405020304" pitchFamily="18" charset="0"/>
                <a:cs typeface="Times New Roman" panose="02020603050405020304" pitchFamily="18" charset="0"/>
              </a:rPr>
              <a:t>Recommendations:</a:t>
            </a:r>
          </a:p>
          <a:p>
            <a:r>
              <a:rPr lang="en-IN" dirty="0">
                <a:latin typeface="Times New Roman" panose="02020603050405020304" pitchFamily="18" charset="0"/>
                <a:cs typeface="Times New Roman" panose="02020603050405020304" pitchFamily="18" charset="0"/>
              </a:rPr>
              <a:t>Disable all the directory listings.</a:t>
            </a:r>
          </a:p>
          <a:p>
            <a:r>
              <a:rPr lang="en-IN" dirty="0">
                <a:latin typeface="Times New Roman" panose="02020603050405020304" pitchFamily="18" charset="0"/>
                <a:cs typeface="Times New Roman" panose="02020603050405020304" pitchFamily="18" charset="0"/>
              </a:rPr>
              <a:t>Disable the server-status.</a:t>
            </a:r>
          </a:p>
        </p:txBody>
      </p:sp>
    </p:spTree>
    <p:extLst>
      <p:ext uri="{BB962C8B-B14F-4D97-AF65-F5344CB8AC3E}">
        <p14:creationId xmlns:p14="http://schemas.microsoft.com/office/powerpoint/2010/main" val="30463835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D5747-2A3A-5BA6-4342-367E333D2425}"/>
              </a:ext>
            </a:extLst>
          </p:cNvPr>
          <p:cNvSpPr>
            <a:spLocks noGrp="1"/>
          </p:cNvSpPr>
          <p:nvPr>
            <p:ph type="title"/>
          </p:nvPr>
        </p:nvSpPr>
        <p:spPr>
          <a:xfrm>
            <a:off x="663388" y="365125"/>
            <a:ext cx="10690412" cy="5121275"/>
          </a:xfrm>
        </p:spPr>
        <p:txBody>
          <a:bodyPr/>
          <a:lstStyle/>
          <a:p>
            <a:r>
              <a:rPr lang="en-IN" b="1" dirty="0">
                <a:latin typeface="Times New Roman" panose="02020603050405020304" pitchFamily="18" charset="0"/>
                <a:cs typeface="Times New Roman" panose="02020603050405020304" pitchFamily="18" charset="0"/>
              </a:rPr>
              <a:t>7. PERSONALLY IDENTIFIED INFORMATION LEAKAGE</a:t>
            </a:r>
            <a:br>
              <a:rPr lang="en-IN"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(CRITICAL)</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94848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268DB7-02B5-4DDB-3E48-5C1366B957D1}"/>
              </a:ext>
            </a:extLst>
          </p:cNvPr>
          <p:cNvSpPr>
            <a:spLocks noGrp="1"/>
          </p:cNvSpPr>
          <p:nvPr>
            <p:ph idx="1"/>
          </p:nvPr>
        </p:nvSpPr>
        <p:spPr>
          <a:xfrm>
            <a:off x="331693" y="349624"/>
            <a:ext cx="11465859" cy="6158752"/>
          </a:xfrm>
        </p:spPr>
        <p:txBody>
          <a:bodyPr/>
          <a:lstStyle/>
          <a:p>
            <a:r>
              <a:rPr lang="en-IN" dirty="0">
                <a:latin typeface="Times New Roman" panose="02020603050405020304" pitchFamily="18" charset="0"/>
                <a:cs typeface="Times New Roman" panose="02020603050405020304" pitchFamily="18" charset="0"/>
              </a:rPr>
              <a:t>Go to </a:t>
            </a:r>
            <a:r>
              <a:rPr lang="en-IN" dirty="0">
                <a:latin typeface="Times New Roman" panose="02020603050405020304" pitchFamily="18" charset="0"/>
                <a:cs typeface="Times New Roman" panose="02020603050405020304" pitchFamily="18" charset="0"/>
                <a:hlinkClick r:id="rId2"/>
              </a:rPr>
              <a:t>http://13.127.120.228/static/images/uploads/products/2socks.jpeg</a:t>
            </a:r>
            <a:r>
              <a:rPr lang="en-IN" dirty="0">
                <a:latin typeface="Times New Roman" panose="02020603050405020304" pitchFamily="18" charset="0"/>
                <a:cs typeface="Times New Roman" panose="02020603050405020304" pitchFamily="18" charset="0"/>
              </a:rPr>
              <a:t> and drag any drop product image in a new tab, the following page will look like the one shown with the image of the product you chose.</a:t>
            </a:r>
          </a:p>
        </p:txBody>
      </p:sp>
      <p:pic>
        <p:nvPicPr>
          <p:cNvPr id="4" name="Picture 3">
            <a:extLst>
              <a:ext uri="{FF2B5EF4-FFF2-40B4-BE49-F238E27FC236}">
                <a16:creationId xmlns:a16="http://schemas.microsoft.com/office/drawing/2014/main" id="{3A7F925A-34A1-F393-B7EA-8077A07AD74C}"/>
              </a:ext>
            </a:extLst>
          </p:cNvPr>
          <p:cNvPicPr>
            <a:picLocks noChangeAspect="1"/>
          </p:cNvPicPr>
          <p:nvPr/>
        </p:nvPicPr>
        <p:blipFill rotWithShape="1">
          <a:blip r:embed="rId3">
            <a:extLst>
              <a:ext uri="{28A0092B-C50C-407E-A947-70E740481C1C}">
                <a14:useLocalDpi xmlns:a14="http://schemas.microsoft.com/office/drawing/2010/main" val="0"/>
              </a:ext>
            </a:extLst>
          </a:blip>
          <a:srcRect l="14714" r="22226"/>
          <a:stretch/>
        </p:blipFill>
        <p:spPr>
          <a:xfrm>
            <a:off x="2626659" y="1740461"/>
            <a:ext cx="5585011" cy="443292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224102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9DADB-84B2-8B22-2CDF-26E7206A0245}"/>
              </a:ext>
            </a:extLst>
          </p:cNvPr>
          <p:cNvSpPr>
            <a:spLocks noGrp="1"/>
          </p:cNvSpPr>
          <p:nvPr>
            <p:ph type="title"/>
          </p:nvPr>
        </p:nvSpPr>
        <p:spPr>
          <a:xfrm>
            <a:off x="493059" y="365125"/>
            <a:ext cx="10860741" cy="5345393"/>
          </a:xfrm>
        </p:spPr>
        <p:txBody>
          <a:bodyPr/>
          <a:lstStyle/>
          <a:p>
            <a:r>
              <a:rPr lang="en-IN" b="1" dirty="0">
                <a:latin typeface="Times New Roman" panose="02020603050405020304" pitchFamily="18" charset="0"/>
                <a:cs typeface="Times New Roman" panose="02020603050405020304" pitchFamily="18" charset="0"/>
              </a:rPr>
              <a:t>Proof of concept:</a:t>
            </a:r>
            <a:br>
              <a:rPr lang="en-IN" b="1"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Following slides have the proof and </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risks of the proposed vulnerability.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58783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268DB7-02B5-4DDB-3E48-5C1366B957D1}"/>
              </a:ext>
            </a:extLst>
          </p:cNvPr>
          <p:cNvSpPr>
            <a:spLocks noGrp="1"/>
          </p:cNvSpPr>
          <p:nvPr>
            <p:ph idx="1"/>
          </p:nvPr>
        </p:nvSpPr>
        <p:spPr>
          <a:xfrm>
            <a:off x="331693" y="349624"/>
            <a:ext cx="11465859" cy="6158752"/>
          </a:xfrm>
        </p:spPr>
        <p:txBody>
          <a:bodyPr/>
          <a:lstStyle/>
          <a:p>
            <a:r>
              <a:rPr lang="en-IN" dirty="0">
                <a:latin typeface="Times New Roman" panose="02020603050405020304" pitchFamily="18" charset="0"/>
                <a:cs typeface="Times New Roman" panose="02020603050405020304" pitchFamily="18" charset="0"/>
              </a:rPr>
              <a:t>Now, we remove the image name, i.e. “2socks.jpeg” in our case and it enter, the following page with details will be shown.</a:t>
            </a:r>
          </a:p>
        </p:txBody>
      </p:sp>
      <p:pic>
        <p:nvPicPr>
          <p:cNvPr id="4" name="Picture 3">
            <a:extLst>
              <a:ext uri="{FF2B5EF4-FFF2-40B4-BE49-F238E27FC236}">
                <a16:creationId xmlns:a16="http://schemas.microsoft.com/office/drawing/2014/main" id="{B6024A42-CBBA-E1B3-135E-0CA697AFD3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6683" y="1398495"/>
            <a:ext cx="6888023" cy="474232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597882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E512-E0E3-D494-9D73-F05C94A7DBD8}"/>
              </a:ext>
            </a:extLst>
          </p:cNvPr>
          <p:cNvSpPr>
            <a:spLocks noGrp="1"/>
          </p:cNvSpPr>
          <p:nvPr>
            <p:ph type="title"/>
          </p:nvPr>
        </p:nvSpPr>
        <p:spPr>
          <a:xfrm>
            <a:off x="600635" y="365125"/>
            <a:ext cx="10753165" cy="4995769"/>
          </a:xfrm>
        </p:spPr>
        <p:txBody>
          <a:bodyPr/>
          <a:lstStyle/>
          <a:p>
            <a:r>
              <a:rPr lang="en-IN" b="1" dirty="0">
                <a:latin typeface="Times New Roman" panose="02020603050405020304" pitchFamily="18" charset="0"/>
                <a:cs typeface="Times New Roman" panose="02020603050405020304" pitchFamily="18" charset="0"/>
              </a:rPr>
              <a:t>Business impact:</a:t>
            </a:r>
            <a:br>
              <a:rPr lang="en-IN"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The impact on the company </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if the vulnerability is exploited.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78529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DDFDCD-1FE4-B96F-6F61-8694C72EFB2A}"/>
              </a:ext>
            </a:extLst>
          </p:cNvPr>
          <p:cNvSpPr>
            <a:spLocks noGrp="1"/>
          </p:cNvSpPr>
          <p:nvPr>
            <p:ph idx="1"/>
          </p:nvPr>
        </p:nvSpPr>
        <p:spPr>
          <a:xfrm>
            <a:off x="403412" y="331694"/>
            <a:ext cx="10950388" cy="6373906"/>
          </a:xfrm>
        </p:spPr>
        <p:txBody>
          <a:bodyPr>
            <a:normAutofit/>
          </a:bodyPr>
          <a:lstStyle/>
          <a:p>
            <a:pPr marL="0" indent="0">
              <a:buNone/>
            </a:pPr>
            <a:r>
              <a:rPr lang="en-IN" sz="3600" b="1" dirty="0">
                <a:latin typeface="Times New Roman" panose="02020603050405020304" pitchFamily="18" charset="0"/>
                <a:cs typeface="Times New Roman" panose="02020603050405020304" pitchFamily="18" charset="0"/>
              </a:rPr>
              <a:t>Business Impact:</a:t>
            </a:r>
          </a:p>
          <a:p>
            <a:r>
              <a:rPr lang="en-IN" dirty="0">
                <a:latin typeface="Times New Roman" panose="02020603050405020304" pitchFamily="18" charset="0"/>
                <a:cs typeface="Times New Roman" panose="02020603050405020304" pitchFamily="18" charset="0"/>
              </a:rPr>
              <a:t>A malicious hacker can gain access to the shell application and various other html files which have been shown in the listings.</a:t>
            </a:r>
          </a:p>
          <a:p>
            <a:r>
              <a:rPr lang="en-IN" dirty="0">
                <a:latin typeface="Times New Roman" panose="02020603050405020304" pitchFamily="18" charset="0"/>
                <a:cs typeface="Times New Roman" panose="02020603050405020304" pitchFamily="18" charset="0"/>
              </a:rPr>
              <a:t>It can also has a weak-password flaw.</a:t>
            </a:r>
          </a:p>
          <a:p>
            <a:r>
              <a:rPr lang="en-IN" dirty="0">
                <a:latin typeface="Times New Roman" panose="02020603050405020304" pitchFamily="18" charset="0"/>
                <a:cs typeface="Times New Roman" panose="02020603050405020304" pitchFamily="18" charset="0"/>
              </a:rPr>
              <a:t>A hacker can get access to the shell and upload his own malicious codes to make the trusted site a hacker room for phishing and tricking users. This will result in defamation of the website.</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35970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2D1F-CBD3-ECD7-FE4E-68BF8648AEEF}"/>
              </a:ext>
            </a:extLst>
          </p:cNvPr>
          <p:cNvSpPr>
            <a:spLocks noGrp="1"/>
          </p:cNvSpPr>
          <p:nvPr>
            <p:ph type="title"/>
          </p:nvPr>
        </p:nvSpPr>
        <p:spPr>
          <a:xfrm>
            <a:off x="838200" y="365125"/>
            <a:ext cx="10515600" cy="5166099"/>
          </a:xfrm>
        </p:spPr>
        <p:txBody>
          <a:bodyPr/>
          <a:lstStyle/>
          <a:p>
            <a:r>
              <a:rPr lang="en-IN" b="1" dirty="0">
                <a:latin typeface="Times New Roman" panose="02020603050405020304" pitchFamily="18" charset="0"/>
                <a:cs typeface="Times New Roman" panose="02020603050405020304" pitchFamily="18" charset="0"/>
              </a:rPr>
              <a:t>Recommendations:</a:t>
            </a:r>
            <a:br>
              <a:rPr lang="en-IN"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Take the following recommendations </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to secure and avoid defacing/data altering.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39959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45BDDD-06AA-9820-2C5D-FC989F97EF44}"/>
              </a:ext>
            </a:extLst>
          </p:cNvPr>
          <p:cNvSpPr>
            <a:spLocks noGrp="1"/>
          </p:cNvSpPr>
          <p:nvPr>
            <p:ph idx="1"/>
          </p:nvPr>
        </p:nvSpPr>
        <p:spPr>
          <a:xfrm>
            <a:off x="493059" y="367553"/>
            <a:ext cx="11152094" cy="6015318"/>
          </a:xfrm>
        </p:spPr>
        <p:txBody>
          <a:bodyPr>
            <a:normAutofit/>
          </a:bodyPr>
          <a:lstStyle/>
          <a:p>
            <a:pPr marL="0" indent="0">
              <a:buNone/>
            </a:pPr>
            <a:r>
              <a:rPr lang="en-IN" sz="3600" b="1" dirty="0">
                <a:latin typeface="Times New Roman" panose="02020603050405020304" pitchFamily="18" charset="0"/>
                <a:cs typeface="Times New Roman" panose="02020603050405020304" pitchFamily="18" charset="0"/>
              </a:rPr>
              <a:t>Recommendations:</a:t>
            </a:r>
          </a:p>
          <a:p>
            <a:r>
              <a:rPr lang="en-IN" dirty="0">
                <a:latin typeface="Times New Roman" panose="02020603050405020304" pitchFamily="18" charset="0"/>
                <a:cs typeface="Times New Roman" panose="02020603050405020304" pitchFamily="18" charset="0"/>
              </a:rPr>
              <a:t>Enable 2-factor authentication for sensitive data, and also use stronger passwords of at least 8 characters of different types.</a:t>
            </a:r>
          </a:p>
          <a:p>
            <a:r>
              <a:rPr lang="en-IN" dirty="0">
                <a:latin typeface="Times New Roman" panose="02020603050405020304" pitchFamily="18" charset="0"/>
                <a:cs typeface="Times New Roman" panose="02020603050405020304" pitchFamily="18" charset="0"/>
              </a:rPr>
              <a:t>Find all PII stored, and encrypt them with various techniques and also disable all the listings.</a:t>
            </a:r>
          </a:p>
        </p:txBody>
      </p:sp>
    </p:spTree>
    <p:extLst>
      <p:ext uri="{BB962C8B-B14F-4D97-AF65-F5344CB8AC3E}">
        <p14:creationId xmlns:p14="http://schemas.microsoft.com/office/powerpoint/2010/main" val="4824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6C545-3D25-34F0-97BB-F5CE99623625}"/>
              </a:ext>
            </a:extLst>
          </p:cNvPr>
          <p:cNvSpPr>
            <a:spLocks noGrp="1"/>
          </p:cNvSpPr>
          <p:nvPr>
            <p:ph type="title"/>
          </p:nvPr>
        </p:nvSpPr>
        <p:spPr>
          <a:xfrm>
            <a:off x="838200" y="365125"/>
            <a:ext cx="10403542" cy="4287557"/>
          </a:xfrm>
        </p:spPr>
        <p:txBody>
          <a:bodyPr/>
          <a:lstStyle/>
          <a:p>
            <a:r>
              <a:rPr lang="en-IN" b="1" dirty="0">
                <a:latin typeface="Times New Roman" panose="02020603050405020304" pitchFamily="18" charset="0"/>
                <a:cs typeface="Times New Roman" panose="02020603050405020304" pitchFamily="18" charset="0"/>
              </a:rPr>
              <a:t>Observations:</a:t>
            </a:r>
            <a:br>
              <a:rPr lang="en-IN" dirty="0"/>
            </a:br>
            <a:r>
              <a:rPr lang="en-IN" sz="2800" dirty="0">
                <a:latin typeface="Times New Roman" panose="02020603050405020304" pitchFamily="18" charset="0"/>
                <a:cs typeface="Times New Roman" panose="02020603050405020304" pitchFamily="18" charset="0"/>
              </a:rPr>
              <a:t>Following slides have details </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about the vulnerability observed.</a:t>
            </a:r>
            <a:endParaRPr lang="en-IN" dirty="0"/>
          </a:p>
        </p:txBody>
      </p:sp>
    </p:spTree>
    <p:extLst>
      <p:ext uri="{BB962C8B-B14F-4D97-AF65-F5344CB8AC3E}">
        <p14:creationId xmlns:p14="http://schemas.microsoft.com/office/powerpoint/2010/main" val="4970187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ED1F-4806-BE34-994B-E8B93CBB19C5}"/>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359D3314-CF29-84A7-1F4F-CC3DC1E4A337}"/>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https://www.cloudcodes.com/blog/casb-help-organizations-pii-compliance.html</a:t>
            </a:r>
          </a:p>
          <a:p>
            <a:r>
              <a:rPr lang="en-IN" dirty="0">
                <a:latin typeface="Times New Roman" panose="02020603050405020304" pitchFamily="18" charset="0"/>
                <a:cs typeface="Times New Roman" panose="02020603050405020304" pitchFamily="18" charset="0"/>
              </a:rPr>
              <a:t>https://www.hackerone.com/resources/reporting</a:t>
            </a:r>
          </a:p>
        </p:txBody>
      </p:sp>
    </p:spTree>
    <p:extLst>
      <p:ext uri="{BB962C8B-B14F-4D97-AF65-F5344CB8AC3E}">
        <p14:creationId xmlns:p14="http://schemas.microsoft.com/office/powerpoint/2010/main" val="14903030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D5747-2A3A-5BA6-4342-367E333D2425}"/>
              </a:ext>
            </a:extLst>
          </p:cNvPr>
          <p:cNvSpPr>
            <a:spLocks noGrp="1"/>
          </p:cNvSpPr>
          <p:nvPr>
            <p:ph type="title"/>
          </p:nvPr>
        </p:nvSpPr>
        <p:spPr>
          <a:xfrm>
            <a:off x="663388" y="365125"/>
            <a:ext cx="10690412" cy="5121275"/>
          </a:xfrm>
        </p:spPr>
        <p:txBody>
          <a:bodyPr/>
          <a:lstStyle/>
          <a:p>
            <a:r>
              <a:rPr lang="en-IN" b="1" dirty="0">
                <a:latin typeface="Times New Roman" panose="02020603050405020304" pitchFamily="18" charset="0"/>
                <a:cs typeface="Times New Roman" panose="02020603050405020304" pitchFamily="18" charset="0"/>
              </a:rPr>
              <a:t>8. SELF REDIRECTION HTML DEVELOPER FLAW</a:t>
            </a:r>
            <a:br>
              <a:rPr lang="en-IN"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(SEVERE)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81557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290D9-E313-16EA-4E57-F0DEC470F417}"/>
              </a:ext>
            </a:extLst>
          </p:cNvPr>
          <p:cNvSpPr>
            <a:spLocks noGrp="1"/>
          </p:cNvSpPr>
          <p:nvPr>
            <p:ph type="title"/>
          </p:nvPr>
        </p:nvSpPr>
        <p:spPr>
          <a:xfrm>
            <a:off x="605118" y="436845"/>
            <a:ext cx="10515600" cy="1185767"/>
          </a:xfrm>
        </p:spPr>
        <p:txBody>
          <a:bodyPr>
            <a:normAutofit/>
          </a:bodyPr>
          <a:lstStyle/>
          <a:p>
            <a:r>
              <a:rPr lang="en-IN" sz="3100" dirty="0">
                <a:latin typeface="Times New Roman" panose="02020603050405020304" pitchFamily="18" charset="0"/>
                <a:cs typeface="Times New Roman" panose="02020603050405020304" pitchFamily="18" charset="0"/>
              </a:rPr>
              <a:t>It redirects to password reset link without authentication.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9846C56-3130-A6F1-24FE-B74131AC945C}"/>
              </a:ext>
            </a:extLst>
          </p:cNvPr>
          <p:cNvSpPr>
            <a:spLocks noGrp="1"/>
          </p:cNvSpPr>
          <p:nvPr>
            <p:ph idx="1"/>
          </p:nvPr>
        </p:nvSpPr>
        <p:spPr>
          <a:xfrm>
            <a:off x="430306" y="1622613"/>
            <a:ext cx="10923494" cy="4554350"/>
          </a:xfrm>
        </p:spPr>
        <p:txBody>
          <a:bodyPr/>
          <a:lstStyle/>
          <a:p>
            <a:pPr marL="0" indent="0">
              <a:buNone/>
            </a:pPr>
            <a:r>
              <a:rPr lang="en-IN" dirty="0"/>
              <a:t>RELEVANT URL:</a:t>
            </a:r>
          </a:p>
          <a:p>
            <a:r>
              <a:rPr lang="en-IN" dirty="0">
                <a:latin typeface="Times New Roman" panose="02020603050405020304" pitchFamily="18" charset="0"/>
                <a:cs typeface="Times New Roman" panose="02020603050405020304" pitchFamily="18" charset="0"/>
              </a:rPr>
              <a:t>http://13.127.120.228/reset_password/customer.php</a:t>
            </a:r>
          </a:p>
          <a:p>
            <a:pPr marL="0" indent="0">
              <a:buNone/>
            </a:pPr>
            <a:r>
              <a:rPr lang="en-IN" dirty="0"/>
              <a:t>AFFECTED PARAMETERS:</a:t>
            </a:r>
          </a:p>
          <a:p>
            <a:r>
              <a:rPr lang="en-IN" dirty="0">
                <a:latin typeface="Times New Roman" panose="02020603050405020304" pitchFamily="18" charset="0"/>
                <a:cs typeface="Times New Roman" panose="02020603050405020304" pitchFamily="18" charset="0"/>
              </a:rPr>
              <a:t>Password reset</a:t>
            </a:r>
          </a:p>
        </p:txBody>
      </p:sp>
    </p:spTree>
    <p:extLst>
      <p:ext uri="{BB962C8B-B14F-4D97-AF65-F5344CB8AC3E}">
        <p14:creationId xmlns:p14="http://schemas.microsoft.com/office/powerpoint/2010/main" val="12656706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268DB7-02B5-4DDB-3E48-5C1366B957D1}"/>
              </a:ext>
            </a:extLst>
          </p:cNvPr>
          <p:cNvSpPr>
            <a:spLocks noGrp="1"/>
          </p:cNvSpPr>
          <p:nvPr>
            <p:ph idx="1"/>
          </p:nvPr>
        </p:nvSpPr>
        <p:spPr>
          <a:xfrm>
            <a:off x="331693" y="349624"/>
            <a:ext cx="11465859" cy="6158752"/>
          </a:xfrm>
        </p:spPr>
        <p:txBody>
          <a:bodyPr/>
          <a:lstStyle/>
          <a:p>
            <a:r>
              <a:rPr lang="en-IN" dirty="0">
                <a:latin typeface="Times New Roman" panose="02020603050405020304" pitchFamily="18" charset="0"/>
                <a:cs typeface="Times New Roman" panose="02020603050405020304" pitchFamily="18" charset="0"/>
              </a:rPr>
              <a:t>Go to </a:t>
            </a:r>
            <a:r>
              <a:rPr lang="en-IN" dirty="0">
                <a:latin typeface="Times New Roman" panose="02020603050405020304" pitchFamily="18" charset="0"/>
                <a:cs typeface="Times New Roman" panose="02020603050405020304" pitchFamily="18" charset="0"/>
                <a:hlinkClick r:id="rId2"/>
              </a:rPr>
              <a:t>http://13.127.120.228/login/customer.php</a:t>
            </a:r>
            <a:r>
              <a:rPr lang="en-IN" dirty="0">
                <a:latin typeface="Times New Roman" panose="02020603050405020304" pitchFamily="18" charset="0"/>
                <a:cs typeface="Times New Roman" panose="02020603050405020304" pitchFamily="18" charset="0"/>
              </a:rPr>
              <a:t> and you will see names of top customers as shown below, take note of any username.</a:t>
            </a:r>
          </a:p>
        </p:txBody>
      </p:sp>
      <p:pic>
        <p:nvPicPr>
          <p:cNvPr id="5" name="Picture 4">
            <a:extLst>
              <a:ext uri="{FF2B5EF4-FFF2-40B4-BE49-F238E27FC236}">
                <a16:creationId xmlns:a16="http://schemas.microsoft.com/office/drawing/2014/main" id="{DB4DFF77-BFEB-1C09-914C-4550647000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684" y="1316848"/>
            <a:ext cx="4987799" cy="501094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366662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268DB7-02B5-4DDB-3E48-5C1366B957D1}"/>
              </a:ext>
            </a:extLst>
          </p:cNvPr>
          <p:cNvSpPr>
            <a:spLocks noGrp="1"/>
          </p:cNvSpPr>
          <p:nvPr>
            <p:ph idx="1"/>
          </p:nvPr>
        </p:nvSpPr>
        <p:spPr>
          <a:xfrm>
            <a:off x="331693" y="349624"/>
            <a:ext cx="11465859" cy="6158752"/>
          </a:xfrm>
        </p:spPr>
        <p:txBody>
          <a:bodyPr/>
          <a:lstStyle/>
          <a:p>
            <a:r>
              <a:rPr lang="en-IN" dirty="0">
                <a:latin typeface="Times New Roman" panose="02020603050405020304" pitchFamily="18" charset="0"/>
                <a:cs typeface="Times New Roman" panose="02020603050405020304" pitchFamily="18" charset="0"/>
              </a:rPr>
              <a:t>Now, click “forgot your password” and then input the memorized username and click “reset password”. We will see the interface like this, click send.</a:t>
            </a:r>
          </a:p>
        </p:txBody>
      </p:sp>
      <p:pic>
        <p:nvPicPr>
          <p:cNvPr id="4" name="Picture 3">
            <a:extLst>
              <a:ext uri="{FF2B5EF4-FFF2-40B4-BE49-F238E27FC236}">
                <a16:creationId xmlns:a16="http://schemas.microsoft.com/office/drawing/2014/main" id="{2008527C-EB0B-2D45-6D82-4C6F3AA4B5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830" y="1561481"/>
            <a:ext cx="9723963" cy="393226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889424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268DB7-02B5-4DDB-3E48-5C1366B957D1}"/>
              </a:ext>
            </a:extLst>
          </p:cNvPr>
          <p:cNvSpPr>
            <a:spLocks noGrp="1"/>
          </p:cNvSpPr>
          <p:nvPr>
            <p:ph idx="1"/>
          </p:nvPr>
        </p:nvSpPr>
        <p:spPr>
          <a:xfrm>
            <a:off x="331693" y="349624"/>
            <a:ext cx="11465859" cy="6158752"/>
          </a:xfrm>
        </p:spPr>
        <p:txBody>
          <a:bodyPr/>
          <a:lstStyle/>
          <a:p>
            <a:r>
              <a:rPr lang="en-IN" dirty="0">
                <a:latin typeface="Times New Roman" panose="02020603050405020304" pitchFamily="18" charset="0"/>
                <a:cs typeface="Times New Roman" panose="02020603050405020304" pitchFamily="18" charset="0"/>
              </a:rPr>
              <a:t>When you click send you are directed to a page like this due to development/authentication error, “click here” button and you will be redirected to change password of the customer.</a:t>
            </a:r>
          </a:p>
        </p:txBody>
      </p:sp>
      <p:pic>
        <p:nvPicPr>
          <p:cNvPr id="5" name="Picture 4">
            <a:extLst>
              <a:ext uri="{FF2B5EF4-FFF2-40B4-BE49-F238E27FC236}">
                <a16:creationId xmlns:a16="http://schemas.microsoft.com/office/drawing/2014/main" id="{25EFC7F4-AD7D-3AEA-FC9A-B98964180FEA}"/>
              </a:ext>
            </a:extLst>
          </p:cNvPr>
          <p:cNvPicPr>
            <a:picLocks noChangeAspect="1"/>
          </p:cNvPicPr>
          <p:nvPr/>
        </p:nvPicPr>
        <p:blipFill rotWithShape="1">
          <a:blip r:embed="rId2">
            <a:extLst>
              <a:ext uri="{28A0092B-C50C-407E-A947-70E740481C1C}">
                <a14:useLocalDpi xmlns:a14="http://schemas.microsoft.com/office/drawing/2010/main" val="0"/>
              </a:ext>
            </a:extLst>
          </a:blip>
          <a:srcRect l="896" t="2182" r="444" b="1"/>
          <a:stretch/>
        </p:blipFill>
        <p:spPr>
          <a:xfrm>
            <a:off x="1846729" y="2052918"/>
            <a:ext cx="7654538" cy="254597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703997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268DB7-02B5-4DDB-3E48-5C1366B957D1}"/>
              </a:ext>
            </a:extLst>
          </p:cNvPr>
          <p:cNvSpPr>
            <a:spLocks noGrp="1"/>
          </p:cNvSpPr>
          <p:nvPr>
            <p:ph idx="1"/>
          </p:nvPr>
        </p:nvSpPr>
        <p:spPr>
          <a:xfrm>
            <a:off x="331693" y="349624"/>
            <a:ext cx="11465859" cy="6158752"/>
          </a:xfrm>
        </p:spPr>
        <p:txBody>
          <a:bodyPr/>
          <a:lstStyle/>
          <a:p>
            <a:r>
              <a:rPr lang="en-IN" dirty="0">
                <a:latin typeface="Times New Roman" panose="02020603050405020304" pitchFamily="18" charset="0"/>
                <a:cs typeface="Times New Roman" panose="02020603050405020304" pitchFamily="18" charset="0"/>
              </a:rPr>
              <a:t>You will be redirected to change password of the customer id, and you will be automatically logged in to that customer’s account even if you don’t change the password, you can change the password for complete takeover of the customer id.</a:t>
            </a:r>
          </a:p>
        </p:txBody>
      </p:sp>
      <p:pic>
        <p:nvPicPr>
          <p:cNvPr id="4" name="Picture 3">
            <a:extLst>
              <a:ext uri="{FF2B5EF4-FFF2-40B4-BE49-F238E27FC236}">
                <a16:creationId xmlns:a16="http://schemas.microsoft.com/office/drawing/2014/main" id="{53ABFA32-1B15-AFDE-0BB3-E696DB6D6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2511" y="2707437"/>
            <a:ext cx="5966977" cy="2949196"/>
          </a:xfrm>
          <a:prstGeom prst="rect">
            <a:avLst/>
          </a:prstGeom>
        </p:spPr>
      </p:pic>
      <p:pic>
        <p:nvPicPr>
          <p:cNvPr id="6" name="Picture 5">
            <a:extLst>
              <a:ext uri="{FF2B5EF4-FFF2-40B4-BE49-F238E27FC236}">
                <a16:creationId xmlns:a16="http://schemas.microsoft.com/office/drawing/2014/main" id="{E4977CB1-7A03-8B93-7082-AB05DA1AA7E4}"/>
              </a:ext>
            </a:extLst>
          </p:cNvPr>
          <p:cNvPicPr>
            <a:picLocks noChangeAspect="1"/>
          </p:cNvPicPr>
          <p:nvPr/>
        </p:nvPicPr>
        <p:blipFill rotWithShape="1">
          <a:blip r:embed="rId3">
            <a:extLst>
              <a:ext uri="{28A0092B-C50C-407E-A947-70E740481C1C}">
                <a14:useLocalDpi xmlns:a14="http://schemas.microsoft.com/office/drawing/2010/main" val="0"/>
              </a:ext>
            </a:extLst>
          </a:blip>
          <a:srcRect l="17060" t="5882" r="59558" b="-1177"/>
          <a:stretch/>
        </p:blipFill>
        <p:spPr>
          <a:xfrm>
            <a:off x="3112511" y="2707438"/>
            <a:ext cx="5966977" cy="403316"/>
          </a:xfrm>
          <a:prstGeom prst="rect">
            <a:avLst/>
          </a:prstGeom>
        </p:spPr>
      </p:pic>
    </p:spTree>
    <p:extLst>
      <p:ext uri="{BB962C8B-B14F-4D97-AF65-F5344CB8AC3E}">
        <p14:creationId xmlns:p14="http://schemas.microsoft.com/office/powerpoint/2010/main" val="19965343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E512-E0E3-D494-9D73-F05C94A7DBD8}"/>
              </a:ext>
            </a:extLst>
          </p:cNvPr>
          <p:cNvSpPr>
            <a:spLocks noGrp="1"/>
          </p:cNvSpPr>
          <p:nvPr>
            <p:ph type="title"/>
          </p:nvPr>
        </p:nvSpPr>
        <p:spPr>
          <a:xfrm>
            <a:off x="600635" y="365125"/>
            <a:ext cx="10753165" cy="4995769"/>
          </a:xfrm>
        </p:spPr>
        <p:txBody>
          <a:bodyPr/>
          <a:lstStyle/>
          <a:p>
            <a:r>
              <a:rPr lang="en-IN" b="1" dirty="0">
                <a:latin typeface="Times New Roman" panose="02020603050405020304" pitchFamily="18" charset="0"/>
                <a:cs typeface="Times New Roman" panose="02020603050405020304" pitchFamily="18" charset="0"/>
              </a:rPr>
              <a:t>Business impact:</a:t>
            </a:r>
            <a:br>
              <a:rPr lang="en-IN"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The impact on the company </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if the vulnerability is exploited.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16505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DDFDCD-1FE4-B96F-6F61-8694C72EFB2A}"/>
              </a:ext>
            </a:extLst>
          </p:cNvPr>
          <p:cNvSpPr>
            <a:spLocks noGrp="1"/>
          </p:cNvSpPr>
          <p:nvPr>
            <p:ph idx="1"/>
          </p:nvPr>
        </p:nvSpPr>
        <p:spPr>
          <a:xfrm>
            <a:off x="403412" y="331694"/>
            <a:ext cx="10950388" cy="6373906"/>
          </a:xfrm>
        </p:spPr>
        <p:txBody>
          <a:bodyPr>
            <a:normAutofit/>
          </a:bodyPr>
          <a:lstStyle/>
          <a:p>
            <a:pPr marL="0" indent="0">
              <a:buNone/>
            </a:pPr>
            <a:r>
              <a:rPr lang="en-IN" sz="3600" b="1" dirty="0">
                <a:latin typeface="Times New Roman" panose="02020603050405020304" pitchFamily="18" charset="0"/>
                <a:cs typeface="Times New Roman" panose="02020603050405020304" pitchFamily="18" charset="0"/>
              </a:rPr>
              <a:t>Business Impact:</a:t>
            </a:r>
          </a:p>
          <a:p>
            <a:r>
              <a:rPr lang="en-IN" dirty="0">
                <a:latin typeface="Times New Roman" panose="02020603050405020304" pitchFamily="18" charset="0"/>
                <a:cs typeface="Times New Roman" panose="02020603050405020304" pitchFamily="18" charset="0"/>
              </a:rPr>
              <a:t>The impact on the business is high, as a malicious hacker can get access to every user in the website and can login and perform tasks for their benefits and can also make the site vulnerable for security of customers.</a:t>
            </a:r>
          </a:p>
          <a:p>
            <a:r>
              <a:rPr lang="en-IN" dirty="0">
                <a:latin typeface="Times New Roman" panose="02020603050405020304" pitchFamily="18" charset="0"/>
                <a:cs typeface="Times New Roman" panose="02020603050405020304" pitchFamily="18" charset="0"/>
              </a:rPr>
              <a:t>This will result in the defamation of the website as the users trust it.</a:t>
            </a:r>
          </a:p>
        </p:txBody>
      </p:sp>
    </p:spTree>
    <p:extLst>
      <p:ext uri="{BB962C8B-B14F-4D97-AF65-F5344CB8AC3E}">
        <p14:creationId xmlns:p14="http://schemas.microsoft.com/office/powerpoint/2010/main" val="28834242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2D1F-CBD3-ECD7-FE4E-68BF8648AEEF}"/>
              </a:ext>
            </a:extLst>
          </p:cNvPr>
          <p:cNvSpPr>
            <a:spLocks noGrp="1"/>
          </p:cNvSpPr>
          <p:nvPr>
            <p:ph type="title"/>
          </p:nvPr>
        </p:nvSpPr>
        <p:spPr>
          <a:xfrm>
            <a:off x="838200" y="365125"/>
            <a:ext cx="10515600" cy="5166099"/>
          </a:xfrm>
        </p:spPr>
        <p:txBody>
          <a:bodyPr/>
          <a:lstStyle/>
          <a:p>
            <a:r>
              <a:rPr lang="en-IN" b="1" dirty="0">
                <a:latin typeface="Times New Roman" panose="02020603050405020304" pitchFamily="18" charset="0"/>
                <a:cs typeface="Times New Roman" panose="02020603050405020304" pitchFamily="18" charset="0"/>
              </a:rPr>
              <a:t>Recommendations:</a:t>
            </a:r>
            <a:br>
              <a:rPr lang="en-IN"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Take the following recommendations </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to secure and avoid defacing/data altering.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47962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827</TotalTime>
  <Words>3642</Words>
  <Application>Microsoft Office PowerPoint</Application>
  <PresentationFormat>Widescreen</PresentationFormat>
  <Paragraphs>329</Paragraphs>
  <Slides>118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118</vt:i4>
      </vt:variant>
    </vt:vector>
  </HeadingPairs>
  <TitlesOfParts>
    <vt:vector size="123" baseType="lpstr">
      <vt:lpstr>Arial</vt:lpstr>
      <vt:lpstr>Calibri</vt:lpstr>
      <vt:lpstr>Calibri Light</vt:lpstr>
      <vt:lpstr>Times New Roman</vt:lpstr>
      <vt:lpstr>Office Theme</vt:lpstr>
      <vt:lpstr>Lifestyle Store Detailed Developer Report  </vt:lpstr>
      <vt:lpstr>INTRODUCTION :</vt:lpstr>
      <vt:lpstr>PowerPoint Presentation</vt:lpstr>
      <vt:lpstr>VULNERABILITY STATISTICS:</vt:lpstr>
      <vt:lpstr>VULNERABILITIES FOUND:</vt:lpstr>
      <vt:lpstr>1. SQL INJECTION         (CRITICAL)</vt:lpstr>
      <vt:lpstr>Below mentioned URL is vulnerable to SQL injection attack.</vt:lpstr>
      <vt:lpstr>Other similar URLs vulnerable to SQLi:</vt:lpstr>
      <vt:lpstr>Observations: Following slides have details  about the vulnerability observed.</vt:lpstr>
      <vt:lpstr>PowerPoint Presentation</vt:lpstr>
      <vt:lpstr>PowerPoint Presentation</vt:lpstr>
      <vt:lpstr>PowerPoint Presentation</vt:lpstr>
      <vt:lpstr>Proof of concept: Following slides have the proof and  risks of the proposed vulnerability.</vt:lpstr>
      <vt:lpstr>PowerPoint Presentation</vt:lpstr>
      <vt:lpstr>Proof of concept:</vt:lpstr>
      <vt:lpstr>Business Impact: The impact on the company if the vulnerability is exploited.</vt:lpstr>
      <vt:lpstr>PowerPoint Presentation</vt:lpstr>
      <vt:lpstr>Recommendations: Take the following recommendations  to secure and avoid SQL database exploitation.</vt:lpstr>
      <vt:lpstr>PowerPoint Presentation</vt:lpstr>
      <vt:lpstr>References:</vt:lpstr>
      <vt:lpstr>2. ACCOUNT TAKEOVER VIA OTP BYPASS (CRITICAL)</vt:lpstr>
      <vt:lpstr>Below mentioned page has a login form that follows login via OTP that can be brute forced.</vt:lpstr>
      <vt:lpstr>Observations: Following slides have the details about the vulnerability observed.</vt:lpstr>
      <vt:lpstr>PowerPoint Presentation</vt:lpstr>
      <vt:lpstr>Proof of concept: Following slides have the proof and  risks of the proposed vulnerability.</vt:lpstr>
      <vt:lpstr>PowerPoint Presentation</vt:lpstr>
      <vt:lpstr>PowerPoint Presentation</vt:lpstr>
      <vt:lpstr>Business impact: The impact on the company  if the vulnerability is exploited.</vt:lpstr>
      <vt:lpstr>PowerPoint Presentation</vt:lpstr>
      <vt:lpstr>Recommendations: Take the following recommendations  to secure and avoid OTP bypass.</vt:lpstr>
      <vt:lpstr>PowerPoint Presentation</vt:lpstr>
      <vt:lpstr>References:</vt:lpstr>
      <vt:lpstr>3. UNAUTHORIZED ACCESS TO CUSTOMER DETAILS (CRITICAL)</vt:lpstr>
      <vt:lpstr>The “My orders” section of the website shows am Insecure Direct Object Reference (IDOR), this allows hackers to get access to any customer’s order details and more.</vt:lpstr>
      <vt:lpstr>Other URL with similar issues</vt:lpstr>
      <vt:lpstr>Observations: Following slides have the details  about the vulnerability observed.</vt:lpstr>
      <vt:lpstr>PowerPoint Presentation</vt:lpstr>
      <vt:lpstr>Proof of concept: Following slides have the proof and  risks of the proposed vulnerability.</vt:lpstr>
      <vt:lpstr>PowerPoint Presentation</vt:lpstr>
      <vt:lpstr>Business impact: The impact on the company  if the vulnerability is exploited.</vt:lpstr>
      <vt:lpstr>PowerPoint Presentation</vt:lpstr>
      <vt:lpstr>Recommendations: Take the following recommendations  to secure and avoid OTP bypass.</vt:lpstr>
      <vt:lpstr>PowerPoint Presentation</vt:lpstr>
      <vt:lpstr>References:</vt:lpstr>
      <vt:lpstr>4. REFLECTED CROSS SITE SCRIPTING (SEVERE)</vt:lpstr>
      <vt:lpstr>These parameters are vulnerable to XSS</vt:lpstr>
      <vt:lpstr>Other parameters with similar issues.</vt:lpstr>
      <vt:lpstr>Observations: Following slides have the details  about the vulnerability observed.</vt:lpstr>
      <vt:lpstr>PowerPoint Presentation</vt:lpstr>
      <vt:lpstr>Proof of concept: Following slides have the proof and  risks of the proposed vulnerability.</vt:lpstr>
      <vt:lpstr>PowerPoint Presentation</vt:lpstr>
      <vt:lpstr>PowerPoint Presentation</vt:lpstr>
      <vt:lpstr>PowerPoint Presentation</vt:lpstr>
      <vt:lpstr>Business impact: The impact on the company  if the vulnerability is exploited.</vt:lpstr>
      <vt:lpstr>PowerPoint Presentation</vt:lpstr>
      <vt:lpstr>Recommendations: Take the following recommendations  to secure and avoid OTP bypass.</vt:lpstr>
      <vt:lpstr>PowerPoint Presentation</vt:lpstr>
      <vt:lpstr>References:</vt:lpstr>
      <vt:lpstr>5. DIRECTORY LISTINGS (SEVERE)</vt:lpstr>
      <vt:lpstr>This URL is vulnerable</vt:lpstr>
      <vt:lpstr>Observations: Following slides have the details  about the vulnerability observed.</vt:lpstr>
      <vt:lpstr>PowerPoint Presentation</vt:lpstr>
      <vt:lpstr>Proof of concept: Following slides have the proof and  risks of the proposed vulnerability.</vt:lpstr>
      <vt:lpstr>PowerPoint Presentation</vt:lpstr>
      <vt:lpstr>PowerPoint Presentation</vt:lpstr>
      <vt:lpstr>Business impact: The impact on the company  if the vulnerability is exploited.</vt:lpstr>
      <vt:lpstr>PowerPoint Presentation</vt:lpstr>
      <vt:lpstr>Recommendations: Take the following recommendations  to secure and avoid defacing/data altering.</vt:lpstr>
      <vt:lpstr>PowerPoint Presentation</vt:lpstr>
      <vt:lpstr>References:</vt:lpstr>
      <vt:lpstr>6. INFORMATION DISCLOSURE (LOW)</vt:lpstr>
      <vt:lpstr>This URL is vulnerable</vt:lpstr>
      <vt:lpstr>Observations: Following slides have the details  about the vulnerability observed.</vt:lpstr>
      <vt:lpstr>PowerPoint Presentation</vt:lpstr>
      <vt:lpstr>Proof of concept: Following slides have the proof and  risks of the proposed vulnerability.</vt:lpstr>
      <vt:lpstr>PowerPoint Presentation</vt:lpstr>
      <vt:lpstr>PowerPoint Presentation</vt:lpstr>
      <vt:lpstr>Business impact: The impact on the company  if the vulnerability is exploited.</vt:lpstr>
      <vt:lpstr>PowerPoint Presentation</vt:lpstr>
      <vt:lpstr>Recommendations: Take the following recommendations  to secure and avoid defacing/data altering.</vt:lpstr>
      <vt:lpstr>PowerPoint Presentation</vt:lpstr>
      <vt:lpstr>7. PERSONALLY IDENTIFIED INFORMATION LEAKAGE (CRITICAL)</vt:lpstr>
      <vt:lpstr>PowerPoint Presentation</vt:lpstr>
      <vt:lpstr>Proof of concept: Following slides have the proof and  risks of the proposed vulnerability.</vt:lpstr>
      <vt:lpstr>PowerPoint Presentation</vt:lpstr>
      <vt:lpstr>Business impact: The impact on the company  if the vulnerability is exploited.</vt:lpstr>
      <vt:lpstr>PowerPoint Presentation</vt:lpstr>
      <vt:lpstr>Recommendations: Take the following recommendations  to secure and avoid defacing/data altering.</vt:lpstr>
      <vt:lpstr>PowerPoint Presentation</vt:lpstr>
      <vt:lpstr>References:</vt:lpstr>
      <vt:lpstr>8. SELF REDIRECTION HTML DEVELOPER FLAW (SEVERE)</vt:lpstr>
      <vt:lpstr>It redirects to password reset link without authentication.</vt:lpstr>
      <vt:lpstr>PowerPoint Presentation</vt:lpstr>
      <vt:lpstr>PowerPoint Presentation</vt:lpstr>
      <vt:lpstr>PowerPoint Presentation</vt:lpstr>
      <vt:lpstr>PowerPoint Presentation</vt:lpstr>
      <vt:lpstr>Business impact: The impact on the company  if the vulnerability is exploited.</vt:lpstr>
      <vt:lpstr>PowerPoint Presentation</vt:lpstr>
      <vt:lpstr>Recommendations: Take the following recommendations  to secure and avoid defacing/data altering.</vt:lpstr>
      <vt:lpstr>PowerPoint Presentation</vt:lpstr>
      <vt:lpstr>References:</vt:lpstr>
      <vt:lpstr>9. MULTIPLE VULNERABILITIES FOUND IN BLOG SITE (PII LEAKAGE, TEMPORRARY XSS AND MORE) (SEVERE)</vt:lpstr>
      <vt:lpstr>Parameters: URL of the blog site: http://13.127.120.228/wondercms/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Business impact: The impact on the company  if the vulnerability is exploited.</vt:lpstr>
      <vt:lpstr>PowerPoint Presentation</vt:lpstr>
      <vt:lpstr>Recommendations: Take the following recommendations  to secure and avoid defacing/data altering.</vt:lpstr>
      <vt:lpstr>PowerPoint Presentation</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dc:title>
  <dc:creator>RISHI CHINNU</dc:creator>
  <cp:lastModifiedBy>RISHI SAI TEJA</cp:lastModifiedBy>
  <cp:revision>3</cp:revision>
  <dcterms:created xsi:type="dcterms:W3CDTF">2023-03-08T05:18:06Z</dcterms:created>
  <dcterms:modified xsi:type="dcterms:W3CDTF">2025-01-09T10:20:53Z</dcterms:modified>
</cp:coreProperties>
</file>